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Canva Sans Bold" charset="1" panose="020B0803030501040103"/>
      <p:regular r:id="rId18"/>
    </p:embeddedFont>
    <p:embeddedFont>
      <p:font typeface="BM Hanna" charset="1" panose="02000503000000020003"/>
      <p:regular r:id="rId19"/>
    </p:embeddedFont>
    <p:embeddedFont>
      <p:font typeface="Canva Sans" charset="1" panose="020B0503030501040103"/>
      <p:regular r:id="rId20"/>
    </p:embeddedFont>
    <p:embeddedFont>
      <p:font typeface="Poppins Medium" charset="1" panose="00000600000000000000"/>
      <p:regular r:id="rId21"/>
    </p:embeddedFont>
    <p:embeddedFont>
      <p:font typeface="Poppins Semi-Bold" charset="1" panose="000007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45DE6">
                <a:alpha val="100000"/>
              </a:srgbClr>
            </a:gs>
            <a:gs pos="100000">
              <a:srgbClr val="004AAD">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5863095" y="5752848"/>
            <a:ext cx="6561811" cy="1212850"/>
            <a:chOff x="0" y="0"/>
            <a:chExt cx="1728214" cy="319434"/>
          </a:xfrm>
        </p:grpSpPr>
        <p:sp>
          <p:nvSpPr>
            <p:cNvPr name="Freeform 3" id="3"/>
            <p:cNvSpPr/>
            <p:nvPr/>
          </p:nvSpPr>
          <p:spPr>
            <a:xfrm flipH="false" flipV="false" rot="0">
              <a:off x="0" y="0"/>
              <a:ext cx="1728214" cy="319434"/>
            </a:xfrm>
            <a:custGeom>
              <a:avLst/>
              <a:gdLst/>
              <a:ahLst/>
              <a:cxnLst/>
              <a:rect r="r" b="b" t="t" l="l"/>
              <a:pathLst>
                <a:path h="319434" w="1728214">
                  <a:moveTo>
                    <a:pt x="117985" y="0"/>
                  </a:moveTo>
                  <a:lnTo>
                    <a:pt x="1610229" y="0"/>
                  </a:lnTo>
                  <a:cubicBezTo>
                    <a:pt x="1641520" y="0"/>
                    <a:pt x="1671530" y="12430"/>
                    <a:pt x="1693657" y="34557"/>
                  </a:cubicBezTo>
                  <a:cubicBezTo>
                    <a:pt x="1715783" y="56683"/>
                    <a:pt x="1728214" y="86693"/>
                    <a:pt x="1728214" y="117985"/>
                  </a:cubicBezTo>
                  <a:lnTo>
                    <a:pt x="1728214" y="201449"/>
                  </a:lnTo>
                  <a:cubicBezTo>
                    <a:pt x="1728214" y="232741"/>
                    <a:pt x="1715783" y="262751"/>
                    <a:pt x="1693657" y="284877"/>
                  </a:cubicBezTo>
                  <a:cubicBezTo>
                    <a:pt x="1671530" y="307003"/>
                    <a:pt x="1641520" y="319434"/>
                    <a:pt x="1610229" y="319434"/>
                  </a:cubicBezTo>
                  <a:lnTo>
                    <a:pt x="117985" y="319434"/>
                  </a:lnTo>
                  <a:cubicBezTo>
                    <a:pt x="86693" y="319434"/>
                    <a:pt x="56683" y="307003"/>
                    <a:pt x="34557" y="284877"/>
                  </a:cubicBezTo>
                  <a:cubicBezTo>
                    <a:pt x="12430" y="262751"/>
                    <a:pt x="0" y="232741"/>
                    <a:pt x="0" y="201449"/>
                  </a:cubicBezTo>
                  <a:lnTo>
                    <a:pt x="0" y="117985"/>
                  </a:lnTo>
                  <a:cubicBezTo>
                    <a:pt x="0" y="86693"/>
                    <a:pt x="12430" y="56683"/>
                    <a:pt x="34557" y="34557"/>
                  </a:cubicBezTo>
                  <a:cubicBezTo>
                    <a:pt x="56683" y="12430"/>
                    <a:pt x="86693" y="0"/>
                    <a:pt x="117985" y="0"/>
                  </a:cubicBezTo>
                  <a:close/>
                </a:path>
              </a:pathLst>
            </a:custGeom>
            <a:solidFill>
              <a:srgbClr val="FFCE32"/>
            </a:solidFill>
          </p:spPr>
        </p:sp>
        <p:sp>
          <p:nvSpPr>
            <p:cNvPr name="TextBox 4" id="4"/>
            <p:cNvSpPr txBox="true"/>
            <p:nvPr/>
          </p:nvSpPr>
          <p:spPr>
            <a:xfrm>
              <a:off x="0" y="-28575"/>
              <a:ext cx="1728214" cy="348009"/>
            </a:xfrm>
            <a:prstGeom prst="rect">
              <a:avLst/>
            </a:prstGeom>
          </p:spPr>
          <p:txBody>
            <a:bodyPr anchor="ctr" rtlCol="false" tIns="50800" lIns="50800" bIns="50800" rIns="50800"/>
            <a:lstStyle/>
            <a:p>
              <a:pPr algn="ctr">
                <a:lnSpc>
                  <a:spcPts val="3437"/>
                </a:lnSpc>
              </a:pPr>
            </a:p>
          </p:txBody>
        </p:sp>
      </p:grpSp>
      <p:sp>
        <p:nvSpPr>
          <p:cNvPr name="Freeform 5" id="5"/>
          <p:cNvSpPr/>
          <p:nvPr/>
        </p:nvSpPr>
        <p:spPr>
          <a:xfrm flipH="false" flipV="false" rot="0">
            <a:off x="13833448" y="-1279629"/>
            <a:ext cx="5817841" cy="4114800"/>
          </a:xfrm>
          <a:custGeom>
            <a:avLst/>
            <a:gdLst/>
            <a:ahLst/>
            <a:cxnLst/>
            <a:rect r="r" b="b" t="t" l="l"/>
            <a:pathLst>
              <a:path h="4114800" w="5817841">
                <a:moveTo>
                  <a:pt x="0" y="0"/>
                </a:moveTo>
                <a:lnTo>
                  <a:pt x="5817841" y="0"/>
                </a:lnTo>
                <a:lnTo>
                  <a:pt x="581784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98693" y="-662043"/>
            <a:ext cx="5155216" cy="4114800"/>
          </a:xfrm>
          <a:custGeom>
            <a:avLst/>
            <a:gdLst/>
            <a:ahLst/>
            <a:cxnLst/>
            <a:rect r="r" b="b" t="t" l="l"/>
            <a:pathLst>
              <a:path h="4114800" w="5155216">
                <a:moveTo>
                  <a:pt x="0" y="0"/>
                </a:moveTo>
                <a:lnTo>
                  <a:pt x="5155216" y="0"/>
                </a:lnTo>
                <a:lnTo>
                  <a:pt x="515521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2623299" y="3867307"/>
            <a:ext cx="8095869" cy="8229600"/>
          </a:xfrm>
          <a:custGeom>
            <a:avLst/>
            <a:gdLst/>
            <a:ahLst/>
            <a:cxnLst/>
            <a:rect r="r" b="b" t="t" l="l"/>
            <a:pathLst>
              <a:path h="8229600" w="8095869">
                <a:moveTo>
                  <a:pt x="8095869" y="0"/>
                </a:moveTo>
                <a:lnTo>
                  <a:pt x="0" y="0"/>
                </a:lnTo>
                <a:lnTo>
                  <a:pt x="0" y="8229600"/>
                </a:lnTo>
                <a:lnTo>
                  <a:pt x="8095869" y="8229600"/>
                </a:lnTo>
                <a:lnTo>
                  <a:pt x="8095869" y="0"/>
                </a:lnTo>
                <a:close/>
              </a:path>
            </a:pathLst>
          </a:custGeom>
          <a:blipFill>
            <a:blip r:embed="rId6"/>
            <a:stretch>
              <a:fillRect l="0" t="0" r="0" b="0"/>
            </a:stretch>
          </a:blipFill>
        </p:spPr>
      </p:sp>
      <p:sp>
        <p:nvSpPr>
          <p:cNvPr name="Freeform 8" id="8"/>
          <p:cNvSpPr/>
          <p:nvPr/>
        </p:nvSpPr>
        <p:spPr>
          <a:xfrm flipH="false" flipV="false" rot="0">
            <a:off x="11036141" y="2640574"/>
            <a:ext cx="8615148" cy="10348526"/>
          </a:xfrm>
          <a:custGeom>
            <a:avLst/>
            <a:gdLst/>
            <a:ahLst/>
            <a:cxnLst/>
            <a:rect r="r" b="b" t="t" l="l"/>
            <a:pathLst>
              <a:path h="10348526" w="8615148">
                <a:moveTo>
                  <a:pt x="0" y="0"/>
                </a:moveTo>
                <a:lnTo>
                  <a:pt x="8615148" y="0"/>
                </a:lnTo>
                <a:lnTo>
                  <a:pt x="8615148" y="10348526"/>
                </a:lnTo>
                <a:lnTo>
                  <a:pt x="0" y="10348526"/>
                </a:lnTo>
                <a:lnTo>
                  <a:pt x="0" y="0"/>
                </a:lnTo>
                <a:close/>
              </a:path>
            </a:pathLst>
          </a:custGeom>
          <a:blipFill>
            <a:blip r:embed="rId7"/>
            <a:stretch>
              <a:fillRect l="0" t="0" r="0" b="0"/>
            </a:stretch>
          </a:blipFill>
        </p:spPr>
      </p:sp>
      <p:sp>
        <p:nvSpPr>
          <p:cNvPr name="TextBox 9" id="9"/>
          <p:cNvSpPr txBox="true"/>
          <p:nvPr/>
        </p:nvSpPr>
        <p:spPr>
          <a:xfrm rot="0">
            <a:off x="5863095" y="6017961"/>
            <a:ext cx="6561811" cy="644459"/>
          </a:xfrm>
          <a:prstGeom prst="rect">
            <a:avLst/>
          </a:prstGeom>
        </p:spPr>
        <p:txBody>
          <a:bodyPr anchor="t" rtlCol="false" tIns="0" lIns="0" bIns="0" rIns="0">
            <a:spAutoFit/>
          </a:bodyPr>
          <a:lstStyle/>
          <a:p>
            <a:pPr algn="ctr" marL="0" indent="0" lvl="0">
              <a:lnSpc>
                <a:spcPts val="5199"/>
              </a:lnSpc>
            </a:pPr>
            <a:r>
              <a:rPr lang="en-US" b="true" sz="3999">
                <a:solidFill>
                  <a:srgbClr val="000000"/>
                </a:solidFill>
                <a:latin typeface="Canva Sans Bold"/>
                <a:ea typeface="Canva Sans Bold"/>
                <a:cs typeface="Canva Sans Bold"/>
                <a:sym typeface="Canva Sans Bold"/>
              </a:rPr>
              <a:t>Basics of Blockchain</a:t>
            </a:r>
          </a:p>
        </p:txBody>
      </p:sp>
      <p:sp>
        <p:nvSpPr>
          <p:cNvPr name="TextBox 10" id="10"/>
          <p:cNvSpPr txBox="true"/>
          <p:nvPr/>
        </p:nvSpPr>
        <p:spPr>
          <a:xfrm rot="0">
            <a:off x="2603336" y="1819844"/>
            <a:ext cx="14139032" cy="3551578"/>
          </a:xfrm>
          <a:prstGeom prst="rect">
            <a:avLst/>
          </a:prstGeom>
        </p:spPr>
        <p:txBody>
          <a:bodyPr anchor="t" rtlCol="false" tIns="0" lIns="0" bIns="0" rIns="0">
            <a:spAutoFit/>
          </a:bodyPr>
          <a:lstStyle/>
          <a:p>
            <a:pPr algn="ctr" marL="0" indent="0" lvl="0">
              <a:lnSpc>
                <a:spcPts val="13559"/>
              </a:lnSpc>
              <a:spcBef>
                <a:spcPct val="0"/>
              </a:spcBef>
            </a:pPr>
            <a:r>
              <a:rPr lang="en-US" sz="13979">
                <a:solidFill>
                  <a:srgbClr val="FFFFFF"/>
                </a:solidFill>
                <a:latin typeface="BM Hanna"/>
                <a:ea typeface="BM Hanna"/>
                <a:cs typeface="BM Hanna"/>
                <a:sym typeface="BM Hanna"/>
              </a:rPr>
              <a:t>BLOCKCHAIN FUNDAMENTALS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45DE6">
                <a:alpha val="100000"/>
              </a:srgbClr>
            </a:gs>
            <a:gs pos="100000">
              <a:srgbClr val="004AAD">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445869" y="2211409"/>
            <a:ext cx="12721810" cy="8075591"/>
            <a:chOff x="0" y="0"/>
            <a:chExt cx="3350600" cy="2126905"/>
          </a:xfrm>
        </p:grpSpPr>
        <p:sp>
          <p:nvSpPr>
            <p:cNvPr name="Freeform 3" id="3"/>
            <p:cNvSpPr/>
            <p:nvPr/>
          </p:nvSpPr>
          <p:spPr>
            <a:xfrm flipH="false" flipV="false" rot="0">
              <a:off x="0" y="0"/>
              <a:ext cx="3350600" cy="2126905"/>
            </a:xfrm>
            <a:custGeom>
              <a:avLst/>
              <a:gdLst/>
              <a:ahLst/>
              <a:cxnLst/>
              <a:rect r="r" b="b" t="t" l="l"/>
              <a:pathLst>
                <a:path h="2126905" w="3350600">
                  <a:moveTo>
                    <a:pt x="25559" y="0"/>
                  </a:moveTo>
                  <a:lnTo>
                    <a:pt x="3325041" y="0"/>
                  </a:lnTo>
                  <a:cubicBezTo>
                    <a:pt x="3331819" y="0"/>
                    <a:pt x="3338321" y="2693"/>
                    <a:pt x="3343114" y="7486"/>
                  </a:cubicBezTo>
                  <a:cubicBezTo>
                    <a:pt x="3347907" y="12279"/>
                    <a:pt x="3350600" y="18781"/>
                    <a:pt x="3350600" y="25559"/>
                  </a:cubicBezTo>
                  <a:lnTo>
                    <a:pt x="3350600" y="2101345"/>
                  </a:lnTo>
                  <a:cubicBezTo>
                    <a:pt x="3350600" y="2115461"/>
                    <a:pt x="3339157" y="2126905"/>
                    <a:pt x="3325041" y="2126905"/>
                  </a:cubicBezTo>
                  <a:lnTo>
                    <a:pt x="25559" y="2126905"/>
                  </a:lnTo>
                  <a:cubicBezTo>
                    <a:pt x="11443" y="2126905"/>
                    <a:pt x="0" y="2115461"/>
                    <a:pt x="0" y="2101345"/>
                  </a:cubicBezTo>
                  <a:lnTo>
                    <a:pt x="0" y="25559"/>
                  </a:lnTo>
                  <a:cubicBezTo>
                    <a:pt x="0" y="11443"/>
                    <a:pt x="11443" y="0"/>
                    <a:pt x="25559" y="0"/>
                  </a:cubicBezTo>
                  <a:close/>
                </a:path>
              </a:pathLst>
            </a:custGeom>
            <a:solidFill>
              <a:srgbClr val="FFCE32"/>
            </a:solidFill>
          </p:spPr>
        </p:sp>
        <p:sp>
          <p:nvSpPr>
            <p:cNvPr name="TextBox 4" id="4"/>
            <p:cNvSpPr txBox="true"/>
            <p:nvPr/>
          </p:nvSpPr>
          <p:spPr>
            <a:xfrm>
              <a:off x="0" y="-57150"/>
              <a:ext cx="3350600" cy="218405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2975130" y="2696543"/>
            <a:ext cx="5894451" cy="8229600"/>
          </a:xfrm>
          <a:custGeom>
            <a:avLst/>
            <a:gdLst/>
            <a:ahLst/>
            <a:cxnLst/>
            <a:rect r="r" b="b" t="t" l="l"/>
            <a:pathLst>
              <a:path h="8229600" w="5894451">
                <a:moveTo>
                  <a:pt x="0" y="0"/>
                </a:moveTo>
                <a:lnTo>
                  <a:pt x="5894451" y="0"/>
                </a:lnTo>
                <a:lnTo>
                  <a:pt x="5894451" y="8229600"/>
                </a:lnTo>
                <a:lnTo>
                  <a:pt x="0" y="8229600"/>
                </a:lnTo>
                <a:lnTo>
                  <a:pt x="0" y="0"/>
                </a:lnTo>
                <a:close/>
              </a:path>
            </a:pathLst>
          </a:custGeom>
          <a:blipFill>
            <a:blip r:embed="rId2"/>
            <a:stretch>
              <a:fillRect l="0" t="0" r="0" b="0"/>
            </a:stretch>
          </a:blipFill>
        </p:spPr>
      </p:sp>
      <p:sp>
        <p:nvSpPr>
          <p:cNvPr name="TextBox 6" id="6"/>
          <p:cNvSpPr txBox="true"/>
          <p:nvPr/>
        </p:nvSpPr>
        <p:spPr>
          <a:xfrm rot="0">
            <a:off x="509805" y="846304"/>
            <a:ext cx="17268391" cy="1311208"/>
          </a:xfrm>
          <a:prstGeom prst="rect">
            <a:avLst/>
          </a:prstGeom>
        </p:spPr>
        <p:txBody>
          <a:bodyPr anchor="t" rtlCol="false" tIns="0" lIns="0" bIns="0" rIns="0">
            <a:spAutoFit/>
          </a:bodyPr>
          <a:lstStyle/>
          <a:p>
            <a:pPr algn="ctr">
              <a:lnSpc>
                <a:spcPts val="9699"/>
              </a:lnSpc>
            </a:pPr>
            <a:r>
              <a:rPr lang="en-US" sz="9999">
                <a:solidFill>
                  <a:srgbClr val="FFFFFF"/>
                </a:solidFill>
                <a:latin typeface="BM Hanna"/>
                <a:ea typeface="BM Hanna"/>
                <a:cs typeface="BM Hanna"/>
                <a:sym typeface="BM Hanna"/>
              </a:rPr>
              <a:t>DECENTRALIZED FINANCE</a:t>
            </a:r>
          </a:p>
        </p:txBody>
      </p:sp>
      <p:sp>
        <p:nvSpPr>
          <p:cNvPr name="TextBox 7" id="7"/>
          <p:cNvSpPr txBox="true"/>
          <p:nvPr/>
        </p:nvSpPr>
        <p:spPr>
          <a:xfrm rot="0">
            <a:off x="2019880" y="2824741"/>
            <a:ext cx="10711305" cy="7201879"/>
          </a:xfrm>
          <a:prstGeom prst="rect">
            <a:avLst/>
          </a:prstGeom>
        </p:spPr>
        <p:txBody>
          <a:bodyPr anchor="t" rtlCol="false" tIns="0" lIns="0" bIns="0" rIns="0">
            <a:spAutoFit/>
          </a:bodyPr>
          <a:lstStyle/>
          <a:p>
            <a:pPr algn="just">
              <a:lnSpc>
                <a:spcPts val="4050"/>
              </a:lnSpc>
            </a:pPr>
            <a:r>
              <a:rPr lang="en-US" sz="2700" b="true">
                <a:solidFill>
                  <a:srgbClr val="000000"/>
                </a:solidFill>
                <a:latin typeface="Poppins Medium"/>
                <a:ea typeface="Poppins Medium"/>
                <a:cs typeface="Poppins Medium"/>
                <a:sym typeface="Poppins Medium"/>
              </a:rPr>
              <a:t>DeFi is a blockchain-based financial system that operates without traditional banks, allowing direct borrowing, lending, and trading. Key points include:</a:t>
            </a:r>
          </a:p>
          <a:p>
            <a:pPr algn="just" marL="582930" indent="-291465" lvl="1">
              <a:lnSpc>
                <a:spcPts val="4050"/>
              </a:lnSpc>
              <a:buAutoNum type="arabicPeriod" startAt="1"/>
            </a:pPr>
            <a:r>
              <a:rPr lang="en-US" b="true" sz="2700">
                <a:solidFill>
                  <a:srgbClr val="000000"/>
                </a:solidFill>
                <a:latin typeface="Poppins Medium"/>
                <a:ea typeface="Poppins Medium"/>
                <a:cs typeface="Poppins Medium"/>
                <a:sym typeface="Poppins Medium"/>
              </a:rPr>
              <a:t>Definition: DeFi enables financial transactions without intermediaries.</a:t>
            </a:r>
          </a:p>
          <a:p>
            <a:pPr algn="just" marL="582930" indent="-291465" lvl="1">
              <a:lnSpc>
                <a:spcPts val="4050"/>
              </a:lnSpc>
              <a:buAutoNum type="arabicPeriod" startAt="1"/>
            </a:pPr>
            <a:r>
              <a:rPr lang="en-US" b="true" sz="2700">
                <a:solidFill>
                  <a:srgbClr val="000000"/>
                </a:solidFill>
                <a:latin typeface="Poppins Medium"/>
                <a:ea typeface="Poppins Medium"/>
                <a:cs typeface="Poppins Medium"/>
                <a:sym typeface="Poppins Medium"/>
              </a:rPr>
              <a:t>Earning opportunities: Users can earn through liquidity pools by providing cryptocurrency for others to borrow.</a:t>
            </a:r>
          </a:p>
          <a:p>
            <a:pPr algn="just" marL="582930" indent="-291465" lvl="1">
              <a:lnSpc>
                <a:spcPts val="4050"/>
              </a:lnSpc>
              <a:buAutoNum type="arabicPeriod" startAt="1"/>
            </a:pPr>
            <a:r>
              <a:rPr lang="en-US" b="true" sz="2700">
                <a:solidFill>
                  <a:srgbClr val="000000"/>
                </a:solidFill>
                <a:latin typeface="Poppins Medium"/>
                <a:ea typeface="Poppins Medium"/>
                <a:cs typeface="Poppins Medium"/>
                <a:sym typeface="Poppins Medium"/>
              </a:rPr>
              <a:t>Popular platforms: Examples include Uniswap for trading and Aave for lending.</a:t>
            </a:r>
          </a:p>
          <a:p>
            <a:pPr algn="just" marL="582930" indent="-291465" lvl="1">
              <a:lnSpc>
                <a:spcPts val="4050"/>
              </a:lnSpc>
              <a:buAutoNum type="arabicPeriod" startAt="1"/>
            </a:pPr>
            <a:r>
              <a:rPr lang="en-US" b="true" sz="2700">
                <a:solidFill>
                  <a:srgbClr val="000000"/>
                </a:solidFill>
                <a:latin typeface="Poppins Medium"/>
                <a:ea typeface="Poppins Medium"/>
                <a:cs typeface="Poppins Medium"/>
                <a:sym typeface="Poppins Medium"/>
              </a:rPr>
              <a:t>Accessibility: DeFi services are available to anyone with a crypto wallet and internet connection.</a:t>
            </a:r>
          </a:p>
          <a:p>
            <a:pPr algn="just" marL="582930" indent="-291465" lvl="1">
              <a:lnSpc>
                <a:spcPts val="4050"/>
              </a:lnSpc>
              <a:buAutoNum type="arabicPeriod" startAt="1"/>
            </a:pPr>
            <a:r>
              <a:rPr lang="en-US" b="true" sz="2700">
                <a:solidFill>
                  <a:srgbClr val="000000"/>
                </a:solidFill>
                <a:latin typeface="Poppins Medium"/>
                <a:ea typeface="Poppins Medium"/>
                <a:cs typeface="Poppins Medium"/>
                <a:sym typeface="Poppins Medium"/>
              </a:rPr>
              <a:t>Impact: DeFi is revolutionizing finance by making it more transparent, accessible, and inclusive globally.</a:t>
            </a:r>
          </a:p>
          <a:p>
            <a:pPr algn="just">
              <a:lnSpc>
                <a:spcPts val="405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45DE6">
                <a:alpha val="100000"/>
              </a:srgbClr>
            </a:gs>
            <a:gs pos="100000">
              <a:srgbClr val="004AA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1204210"/>
            <a:ext cx="6697518" cy="6530080"/>
          </a:xfrm>
          <a:custGeom>
            <a:avLst/>
            <a:gdLst/>
            <a:ahLst/>
            <a:cxnLst/>
            <a:rect r="r" b="b" t="t" l="l"/>
            <a:pathLst>
              <a:path h="6530080" w="6697518">
                <a:moveTo>
                  <a:pt x="0" y="0"/>
                </a:moveTo>
                <a:lnTo>
                  <a:pt x="6697518" y="0"/>
                </a:lnTo>
                <a:lnTo>
                  <a:pt x="6697518" y="6530080"/>
                </a:lnTo>
                <a:lnTo>
                  <a:pt x="0" y="6530080"/>
                </a:lnTo>
                <a:lnTo>
                  <a:pt x="0" y="0"/>
                </a:lnTo>
                <a:close/>
              </a:path>
            </a:pathLst>
          </a:custGeom>
          <a:blipFill>
            <a:blip r:embed="rId2"/>
            <a:stretch>
              <a:fillRect l="0" t="0" r="0" b="0"/>
            </a:stretch>
          </a:blipFill>
        </p:spPr>
      </p:sp>
      <p:grpSp>
        <p:nvGrpSpPr>
          <p:cNvPr name="Group 3" id="3"/>
          <p:cNvGrpSpPr/>
          <p:nvPr/>
        </p:nvGrpSpPr>
        <p:grpSpPr>
          <a:xfrm rot="0">
            <a:off x="2621175" y="4027728"/>
            <a:ext cx="13045650" cy="7413125"/>
            <a:chOff x="0" y="0"/>
            <a:chExt cx="3435891" cy="1952428"/>
          </a:xfrm>
        </p:grpSpPr>
        <p:sp>
          <p:nvSpPr>
            <p:cNvPr name="Freeform 4" id="4"/>
            <p:cNvSpPr/>
            <p:nvPr/>
          </p:nvSpPr>
          <p:spPr>
            <a:xfrm flipH="false" flipV="false" rot="0">
              <a:off x="0" y="0"/>
              <a:ext cx="3435891" cy="1952428"/>
            </a:xfrm>
            <a:custGeom>
              <a:avLst/>
              <a:gdLst/>
              <a:ahLst/>
              <a:cxnLst/>
              <a:rect r="r" b="b" t="t" l="l"/>
              <a:pathLst>
                <a:path h="1952428" w="3435891">
                  <a:moveTo>
                    <a:pt x="24925" y="0"/>
                  </a:moveTo>
                  <a:lnTo>
                    <a:pt x="3410967" y="0"/>
                  </a:lnTo>
                  <a:cubicBezTo>
                    <a:pt x="3417577" y="0"/>
                    <a:pt x="3423917" y="2626"/>
                    <a:pt x="3428591" y="7300"/>
                  </a:cubicBezTo>
                  <a:cubicBezTo>
                    <a:pt x="3433266" y="11975"/>
                    <a:pt x="3435891" y="18314"/>
                    <a:pt x="3435891" y="24925"/>
                  </a:cubicBezTo>
                  <a:lnTo>
                    <a:pt x="3435891" y="1927503"/>
                  </a:lnTo>
                  <a:cubicBezTo>
                    <a:pt x="3435891" y="1941269"/>
                    <a:pt x="3424732" y="1952428"/>
                    <a:pt x="3410967" y="1952428"/>
                  </a:cubicBezTo>
                  <a:lnTo>
                    <a:pt x="24925" y="1952428"/>
                  </a:lnTo>
                  <a:cubicBezTo>
                    <a:pt x="18314" y="1952428"/>
                    <a:pt x="11975" y="1949802"/>
                    <a:pt x="7300" y="1945128"/>
                  </a:cubicBezTo>
                  <a:cubicBezTo>
                    <a:pt x="2626" y="1940453"/>
                    <a:pt x="0" y="1934114"/>
                    <a:pt x="0" y="1927503"/>
                  </a:cubicBezTo>
                  <a:lnTo>
                    <a:pt x="0" y="24925"/>
                  </a:lnTo>
                  <a:cubicBezTo>
                    <a:pt x="0" y="11159"/>
                    <a:pt x="11159" y="0"/>
                    <a:pt x="24925" y="0"/>
                  </a:cubicBezTo>
                  <a:close/>
                </a:path>
              </a:pathLst>
            </a:custGeom>
            <a:solidFill>
              <a:srgbClr val="FFCE32"/>
            </a:solidFill>
          </p:spPr>
        </p:sp>
        <p:sp>
          <p:nvSpPr>
            <p:cNvPr name="TextBox 5" id="5"/>
            <p:cNvSpPr txBox="true"/>
            <p:nvPr/>
          </p:nvSpPr>
          <p:spPr>
            <a:xfrm>
              <a:off x="0" y="-57150"/>
              <a:ext cx="3435891" cy="2009578"/>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13055625" y="4277349"/>
            <a:ext cx="5881946" cy="6009651"/>
          </a:xfrm>
          <a:custGeom>
            <a:avLst/>
            <a:gdLst/>
            <a:ahLst/>
            <a:cxnLst/>
            <a:rect r="r" b="b" t="t" l="l"/>
            <a:pathLst>
              <a:path h="6009651" w="5881946">
                <a:moveTo>
                  <a:pt x="0" y="0"/>
                </a:moveTo>
                <a:lnTo>
                  <a:pt x="5881946" y="0"/>
                </a:lnTo>
                <a:lnTo>
                  <a:pt x="5881946" y="6009651"/>
                </a:lnTo>
                <a:lnTo>
                  <a:pt x="0" y="6009651"/>
                </a:lnTo>
                <a:lnTo>
                  <a:pt x="0" y="0"/>
                </a:lnTo>
                <a:close/>
              </a:path>
            </a:pathLst>
          </a:custGeom>
          <a:blipFill>
            <a:blip r:embed="rId3"/>
            <a:stretch>
              <a:fillRect l="0" t="0" r="0" b="0"/>
            </a:stretch>
          </a:blipFill>
        </p:spPr>
      </p:sp>
      <p:sp>
        <p:nvSpPr>
          <p:cNvPr name="TextBox 7" id="7"/>
          <p:cNvSpPr txBox="true"/>
          <p:nvPr/>
        </p:nvSpPr>
        <p:spPr>
          <a:xfrm rot="0">
            <a:off x="4412582" y="1238250"/>
            <a:ext cx="9462836" cy="2539867"/>
          </a:xfrm>
          <a:prstGeom prst="rect">
            <a:avLst/>
          </a:prstGeom>
        </p:spPr>
        <p:txBody>
          <a:bodyPr anchor="t" rtlCol="false" tIns="0" lIns="0" bIns="0" rIns="0">
            <a:spAutoFit/>
          </a:bodyPr>
          <a:lstStyle/>
          <a:p>
            <a:pPr algn="ctr">
              <a:lnSpc>
                <a:spcPts val="9699"/>
              </a:lnSpc>
            </a:pPr>
            <a:r>
              <a:rPr lang="en-US" sz="9999">
                <a:solidFill>
                  <a:srgbClr val="000000"/>
                </a:solidFill>
                <a:latin typeface="BM Hanna"/>
                <a:ea typeface="BM Hanna"/>
                <a:cs typeface="BM Hanna"/>
                <a:sym typeface="BM Hanna"/>
              </a:rPr>
              <a:t>USES OF BLOCKCHAIN</a:t>
            </a:r>
          </a:p>
        </p:txBody>
      </p:sp>
      <p:sp>
        <p:nvSpPr>
          <p:cNvPr name="TextBox 8" id="8"/>
          <p:cNvSpPr txBox="true"/>
          <p:nvPr/>
        </p:nvSpPr>
        <p:spPr>
          <a:xfrm rot="0">
            <a:off x="4412582" y="4762507"/>
            <a:ext cx="9216525" cy="5257767"/>
          </a:xfrm>
          <a:prstGeom prst="rect">
            <a:avLst/>
          </a:prstGeom>
        </p:spPr>
        <p:txBody>
          <a:bodyPr anchor="t" rtlCol="false" tIns="0" lIns="0" bIns="0" rIns="0">
            <a:spAutoFit/>
          </a:bodyPr>
          <a:lstStyle/>
          <a:p>
            <a:pPr algn="just">
              <a:lnSpc>
                <a:spcPts val="4500"/>
              </a:lnSpc>
            </a:pPr>
            <a:r>
              <a:rPr lang="en-US" sz="3000" b="true">
                <a:solidFill>
                  <a:srgbClr val="000000"/>
                </a:solidFill>
                <a:latin typeface="Poppins Semi-Bold"/>
                <a:ea typeface="Poppins Semi-Bold"/>
                <a:cs typeface="Poppins Semi-Bold"/>
                <a:sym typeface="Poppins Semi-Bold"/>
              </a:rPr>
              <a:t>Supply Chain: Track products from source to consumer</a:t>
            </a:r>
          </a:p>
          <a:p>
            <a:pPr algn="just">
              <a:lnSpc>
                <a:spcPts val="4500"/>
              </a:lnSpc>
            </a:pPr>
            <a:r>
              <a:rPr lang="en-US" sz="3000" b="true">
                <a:solidFill>
                  <a:srgbClr val="000000"/>
                </a:solidFill>
                <a:latin typeface="Poppins Semi-Bold"/>
                <a:ea typeface="Poppins Semi-Bold"/>
                <a:cs typeface="Poppins Semi-Bold"/>
                <a:sym typeface="Poppins Semi-Bold"/>
              </a:rPr>
              <a:t>Healthcare: Secure and accessible patient records</a:t>
            </a:r>
          </a:p>
          <a:p>
            <a:pPr algn="just">
              <a:lnSpc>
                <a:spcPts val="5460"/>
              </a:lnSpc>
            </a:pPr>
            <a:r>
              <a:rPr lang="en-US" sz="3000" b="true">
                <a:solidFill>
                  <a:srgbClr val="000000"/>
                </a:solidFill>
                <a:latin typeface="Poppins Semi-Bold"/>
                <a:ea typeface="Poppins Semi-Bold"/>
                <a:cs typeface="Poppins Semi-Bold"/>
                <a:sym typeface="Poppins Semi-Bold"/>
              </a:rPr>
              <a:t>Voting: Tamper-proof election processes</a:t>
            </a:r>
          </a:p>
          <a:p>
            <a:pPr algn="just">
              <a:lnSpc>
                <a:spcPts val="4500"/>
              </a:lnSpc>
            </a:pPr>
            <a:r>
              <a:rPr lang="en-US" b="true" sz="3000">
                <a:solidFill>
                  <a:srgbClr val="000000"/>
                </a:solidFill>
                <a:latin typeface="Poppins Semi-Bold"/>
                <a:ea typeface="Poppins Semi-Bold"/>
                <a:cs typeface="Poppins Semi-Bold"/>
                <a:sym typeface="Poppins Semi-Bold"/>
              </a:rPr>
              <a:t>Blockchain's transparency and security extend beyond these applications, with potential for wider adoption across industries.</a:t>
            </a:r>
          </a:p>
          <a:p>
            <a:pPr algn="just">
              <a:lnSpc>
                <a:spcPts val="450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45DE6">
                <a:alpha val="100000"/>
              </a:srgbClr>
            </a:gs>
            <a:gs pos="100000">
              <a:srgbClr val="004AAD">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4056148" y="1028700"/>
            <a:ext cx="10175703" cy="8229600"/>
          </a:xfrm>
          <a:custGeom>
            <a:avLst/>
            <a:gdLst/>
            <a:ahLst/>
            <a:cxnLst/>
            <a:rect r="r" b="b" t="t" l="l"/>
            <a:pathLst>
              <a:path h="8229600" w="10175703">
                <a:moveTo>
                  <a:pt x="0" y="0"/>
                </a:moveTo>
                <a:lnTo>
                  <a:pt x="10175704" y="0"/>
                </a:lnTo>
                <a:lnTo>
                  <a:pt x="10175704" y="8229600"/>
                </a:lnTo>
                <a:lnTo>
                  <a:pt x="0" y="8229600"/>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45DE6">
                <a:alpha val="100000"/>
              </a:srgbClr>
            </a:gs>
            <a:gs pos="100000">
              <a:srgbClr val="004AA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true" flipV="false" rot="0">
            <a:off x="-1594508" y="6483641"/>
            <a:ext cx="5939225" cy="4988949"/>
          </a:xfrm>
          <a:custGeom>
            <a:avLst/>
            <a:gdLst/>
            <a:ahLst/>
            <a:cxnLst/>
            <a:rect r="r" b="b" t="t" l="l"/>
            <a:pathLst>
              <a:path h="4988949" w="5939225">
                <a:moveTo>
                  <a:pt x="5939225" y="0"/>
                </a:moveTo>
                <a:lnTo>
                  <a:pt x="0" y="0"/>
                </a:lnTo>
                <a:lnTo>
                  <a:pt x="0" y="4988949"/>
                </a:lnTo>
                <a:lnTo>
                  <a:pt x="5939225" y="4988949"/>
                </a:lnTo>
                <a:lnTo>
                  <a:pt x="5939225" y="0"/>
                </a:lnTo>
                <a:close/>
              </a:path>
            </a:pathLst>
          </a:custGeom>
          <a:blipFill>
            <a:blip r:embed="rId2"/>
            <a:stretch>
              <a:fillRect l="0" t="0" r="0" b="0"/>
            </a:stretch>
          </a:blipFill>
        </p:spPr>
      </p:sp>
      <p:sp>
        <p:nvSpPr>
          <p:cNvPr name="Freeform 3" id="3"/>
          <p:cNvSpPr/>
          <p:nvPr/>
        </p:nvSpPr>
        <p:spPr>
          <a:xfrm flipH="false" flipV="false" rot="0">
            <a:off x="12880944" y="-703981"/>
            <a:ext cx="5939225" cy="4988949"/>
          </a:xfrm>
          <a:custGeom>
            <a:avLst/>
            <a:gdLst/>
            <a:ahLst/>
            <a:cxnLst/>
            <a:rect r="r" b="b" t="t" l="l"/>
            <a:pathLst>
              <a:path h="4988949" w="5939225">
                <a:moveTo>
                  <a:pt x="0" y="0"/>
                </a:moveTo>
                <a:lnTo>
                  <a:pt x="5939225" y="0"/>
                </a:lnTo>
                <a:lnTo>
                  <a:pt x="5939225" y="4988949"/>
                </a:lnTo>
                <a:lnTo>
                  <a:pt x="0" y="4988949"/>
                </a:lnTo>
                <a:lnTo>
                  <a:pt x="0" y="0"/>
                </a:lnTo>
                <a:close/>
              </a:path>
            </a:pathLst>
          </a:custGeom>
          <a:blipFill>
            <a:blip r:embed="rId2"/>
            <a:stretch>
              <a:fillRect l="0" t="0" r="0" b="0"/>
            </a:stretch>
          </a:blipFill>
        </p:spPr>
      </p:sp>
      <p:sp>
        <p:nvSpPr>
          <p:cNvPr name="Freeform 4" id="4"/>
          <p:cNvSpPr/>
          <p:nvPr/>
        </p:nvSpPr>
        <p:spPr>
          <a:xfrm flipH="false" flipV="false" rot="0">
            <a:off x="2757089" y="3264209"/>
            <a:ext cx="3953341" cy="1926355"/>
          </a:xfrm>
          <a:custGeom>
            <a:avLst/>
            <a:gdLst/>
            <a:ahLst/>
            <a:cxnLst/>
            <a:rect r="r" b="b" t="t" l="l"/>
            <a:pathLst>
              <a:path h="1926355" w="3953341">
                <a:moveTo>
                  <a:pt x="0" y="0"/>
                </a:moveTo>
                <a:lnTo>
                  <a:pt x="3953341" y="0"/>
                </a:lnTo>
                <a:lnTo>
                  <a:pt x="3953341" y="1926355"/>
                </a:lnTo>
                <a:lnTo>
                  <a:pt x="0" y="19263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165036" y="3264209"/>
            <a:ext cx="3953341" cy="1926355"/>
          </a:xfrm>
          <a:custGeom>
            <a:avLst/>
            <a:gdLst/>
            <a:ahLst/>
            <a:cxnLst/>
            <a:rect r="r" b="b" t="t" l="l"/>
            <a:pathLst>
              <a:path h="1926355" w="3953341">
                <a:moveTo>
                  <a:pt x="0" y="0"/>
                </a:moveTo>
                <a:lnTo>
                  <a:pt x="3953341" y="0"/>
                </a:lnTo>
                <a:lnTo>
                  <a:pt x="3953341" y="1926355"/>
                </a:lnTo>
                <a:lnTo>
                  <a:pt x="0" y="19263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1572983" y="3264209"/>
            <a:ext cx="3953341" cy="1926355"/>
          </a:xfrm>
          <a:custGeom>
            <a:avLst/>
            <a:gdLst/>
            <a:ahLst/>
            <a:cxnLst/>
            <a:rect r="r" b="b" t="t" l="l"/>
            <a:pathLst>
              <a:path h="1926355" w="3953341">
                <a:moveTo>
                  <a:pt x="0" y="0"/>
                </a:moveTo>
                <a:lnTo>
                  <a:pt x="3953341" y="0"/>
                </a:lnTo>
                <a:lnTo>
                  <a:pt x="3953341" y="1926355"/>
                </a:lnTo>
                <a:lnTo>
                  <a:pt x="0" y="19263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403328" y="2786060"/>
            <a:ext cx="660863" cy="1072196"/>
          </a:xfrm>
          <a:custGeom>
            <a:avLst/>
            <a:gdLst/>
            <a:ahLst/>
            <a:cxnLst/>
            <a:rect r="r" b="b" t="t" l="l"/>
            <a:pathLst>
              <a:path h="1072196" w="660863">
                <a:moveTo>
                  <a:pt x="0" y="0"/>
                </a:moveTo>
                <a:lnTo>
                  <a:pt x="660863" y="0"/>
                </a:lnTo>
                <a:lnTo>
                  <a:pt x="660863" y="1072197"/>
                </a:lnTo>
                <a:lnTo>
                  <a:pt x="0" y="10721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8811275" y="2786060"/>
            <a:ext cx="660863" cy="1072196"/>
          </a:xfrm>
          <a:custGeom>
            <a:avLst/>
            <a:gdLst/>
            <a:ahLst/>
            <a:cxnLst/>
            <a:rect r="r" b="b" t="t" l="l"/>
            <a:pathLst>
              <a:path h="1072196" w="660863">
                <a:moveTo>
                  <a:pt x="0" y="0"/>
                </a:moveTo>
                <a:lnTo>
                  <a:pt x="660863" y="0"/>
                </a:lnTo>
                <a:lnTo>
                  <a:pt x="660863" y="1072197"/>
                </a:lnTo>
                <a:lnTo>
                  <a:pt x="0" y="10721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3219222" y="2786060"/>
            <a:ext cx="660863" cy="1072196"/>
          </a:xfrm>
          <a:custGeom>
            <a:avLst/>
            <a:gdLst/>
            <a:ahLst/>
            <a:cxnLst/>
            <a:rect r="r" b="b" t="t" l="l"/>
            <a:pathLst>
              <a:path h="1072196" w="660863">
                <a:moveTo>
                  <a:pt x="0" y="0"/>
                </a:moveTo>
                <a:lnTo>
                  <a:pt x="660863" y="0"/>
                </a:lnTo>
                <a:lnTo>
                  <a:pt x="660863" y="1072197"/>
                </a:lnTo>
                <a:lnTo>
                  <a:pt x="0" y="10721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7165036" y="5573462"/>
            <a:ext cx="3953341" cy="1926355"/>
          </a:xfrm>
          <a:custGeom>
            <a:avLst/>
            <a:gdLst/>
            <a:ahLst/>
            <a:cxnLst/>
            <a:rect r="r" b="b" t="t" l="l"/>
            <a:pathLst>
              <a:path h="1926355" w="3953341">
                <a:moveTo>
                  <a:pt x="0" y="0"/>
                </a:moveTo>
                <a:lnTo>
                  <a:pt x="3953341" y="0"/>
                </a:lnTo>
                <a:lnTo>
                  <a:pt x="3953341" y="1926356"/>
                </a:lnTo>
                <a:lnTo>
                  <a:pt x="0" y="192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1572983" y="5596767"/>
            <a:ext cx="3953341" cy="1926355"/>
          </a:xfrm>
          <a:custGeom>
            <a:avLst/>
            <a:gdLst/>
            <a:ahLst/>
            <a:cxnLst/>
            <a:rect r="r" b="b" t="t" l="l"/>
            <a:pathLst>
              <a:path h="1926355" w="3953341">
                <a:moveTo>
                  <a:pt x="0" y="0"/>
                </a:moveTo>
                <a:lnTo>
                  <a:pt x="3953341" y="0"/>
                </a:lnTo>
                <a:lnTo>
                  <a:pt x="3953341" y="1926356"/>
                </a:lnTo>
                <a:lnTo>
                  <a:pt x="0" y="192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8811275" y="5095314"/>
            <a:ext cx="660863" cy="1072196"/>
          </a:xfrm>
          <a:custGeom>
            <a:avLst/>
            <a:gdLst/>
            <a:ahLst/>
            <a:cxnLst/>
            <a:rect r="r" b="b" t="t" l="l"/>
            <a:pathLst>
              <a:path h="1072196" w="660863">
                <a:moveTo>
                  <a:pt x="0" y="0"/>
                </a:moveTo>
                <a:lnTo>
                  <a:pt x="660863" y="0"/>
                </a:lnTo>
                <a:lnTo>
                  <a:pt x="660863" y="1072196"/>
                </a:lnTo>
                <a:lnTo>
                  <a:pt x="0" y="10721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3219222" y="5118619"/>
            <a:ext cx="660863" cy="1072196"/>
          </a:xfrm>
          <a:custGeom>
            <a:avLst/>
            <a:gdLst/>
            <a:ahLst/>
            <a:cxnLst/>
            <a:rect r="r" b="b" t="t" l="l"/>
            <a:pathLst>
              <a:path h="1072196" w="660863">
                <a:moveTo>
                  <a:pt x="0" y="0"/>
                </a:moveTo>
                <a:lnTo>
                  <a:pt x="660863" y="0"/>
                </a:lnTo>
                <a:lnTo>
                  <a:pt x="660863" y="1072196"/>
                </a:lnTo>
                <a:lnTo>
                  <a:pt x="0" y="10721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7429273" y="7948702"/>
            <a:ext cx="3953341" cy="1926355"/>
          </a:xfrm>
          <a:custGeom>
            <a:avLst/>
            <a:gdLst/>
            <a:ahLst/>
            <a:cxnLst/>
            <a:rect r="r" b="b" t="t" l="l"/>
            <a:pathLst>
              <a:path h="1926355" w="3953341">
                <a:moveTo>
                  <a:pt x="0" y="0"/>
                </a:moveTo>
                <a:lnTo>
                  <a:pt x="3953341" y="0"/>
                </a:lnTo>
                <a:lnTo>
                  <a:pt x="3953341" y="1926356"/>
                </a:lnTo>
                <a:lnTo>
                  <a:pt x="0" y="192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9075512" y="7470554"/>
            <a:ext cx="660863" cy="1072196"/>
          </a:xfrm>
          <a:custGeom>
            <a:avLst/>
            <a:gdLst/>
            <a:ahLst/>
            <a:cxnLst/>
            <a:rect r="r" b="b" t="t" l="l"/>
            <a:pathLst>
              <a:path h="1072196" w="660863">
                <a:moveTo>
                  <a:pt x="0" y="0"/>
                </a:moveTo>
                <a:lnTo>
                  <a:pt x="660863" y="0"/>
                </a:lnTo>
                <a:lnTo>
                  <a:pt x="660863" y="1072196"/>
                </a:lnTo>
                <a:lnTo>
                  <a:pt x="0" y="10721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2759837" y="5530540"/>
            <a:ext cx="3953341" cy="1926355"/>
          </a:xfrm>
          <a:custGeom>
            <a:avLst/>
            <a:gdLst/>
            <a:ahLst/>
            <a:cxnLst/>
            <a:rect r="r" b="b" t="t" l="l"/>
            <a:pathLst>
              <a:path h="1926355" w="3953341">
                <a:moveTo>
                  <a:pt x="0" y="0"/>
                </a:moveTo>
                <a:lnTo>
                  <a:pt x="3953341" y="0"/>
                </a:lnTo>
                <a:lnTo>
                  <a:pt x="3953341" y="1926355"/>
                </a:lnTo>
                <a:lnTo>
                  <a:pt x="0" y="19263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4344717" y="5350892"/>
            <a:ext cx="599365" cy="972420"/>
          </a:xfrm>
          <a:custGeom>
            <a:avLst/>
            <a:gdLst/>
            <a:ahLst/>
            <a:cxnLst/>
            <a:rect r="r" b="b" t="t" l="l"/>
            <a:pathLst>
              <a:path h="972420" w="599365">
                <a:moveTo>
                  <a:pt x="0" y="0"/>
                </a:moveTo>
                <a:lnTo>
                  <a:pt x="599365" y="0"/>
                </a:lnTo>
                <a:lnTo>
                  <a:pt x="599365" y="972420"/>
                </a:lnTo>
                <a:lnTo>
                  <a:pt x="0" y="9724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1577570" y="7925397"/>
            <a:ext cx="3953341" cy="1926355"/>
          </a:xfrm>
          <a:custGeom>
            <a:avLst/>
            <a:gdLst/>
            <a:ahLst/>
            <a:cxnLst/>
            <a:rect r="r" b="b" t="t" l="l"/>
            <a:pathLst>
              <a:path h="1926355" w="3953341">
                <a:moveTo>
                  <a:pt x="0" y="0"/>
                </a:moveTo>
                <a:lnTo>
                  <a:pt x="3953341" y="0"/>
                </a:lnTo>
                <a:lnTo>
                  <a:pt x="3953341" y="1926356"/>
                </a:lnTo>
                <a:lnTo>
                  <a:pt x="0" y="192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3329129" y="7523123"/>
            <a:ext cx="599365" cy="972420"/>
          </a:xfrm>
          <a:custGeom>
            <a:avLst/>
            <a:gdLst/>
            <a:ahLst/>
            <a:cxnLst/>
            <a:rect r="r" b="b" t="t" l="l"/>
            <a:pathLst>
              <a:path h="972420" w="599365">
                <a:moveTo>
                  <a:pt x="0" y="0"/>
                </a:moveTo>
                <a:lnTo>
                  <a:pt x="599365" y="0"/>
                </a:lnTo>
                <a:lnTo>
                  <a:pt x="599365" y="972420"/>
                </a:lnTo>
                <a:lnTo>
                  <a:pt x="0" y="9724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3055966" y="8078758"/>
            <a:ext cx="3953341" cy="1926355"/>
          </a:xfrm>
          <a:custGeom>
            <a:avLst/>
            <a:gdLst/>
            <a:ahLst/>
            <a:cxnLst/>
            <a:rect r="r" b="b" t="t" l="l"/>
            <a:pathLst>
              <a:path h="1926355" w="3953341">
                <a:moveTo>
                  <a:pt x="0" y="0"/>
                </a:moveTo>
                <a:lnTo>
                  <a:pt x="3953341" y="0"/>
                </a:lnTo>
                <a:lnTo>
                  <a:pt x="3953341" y="1926355"/>
                </a:lnTo>
                <a:lnTo>
                  <a:pt x="0" y="19263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4702205" y="7600609"/>
            <a:ext cx="660863" cy="1072196"/>
          </a:xfrm>
          <a:custGeom>
            <a:avLst/>
            <a:gdLst/>
            <a:ahLst/>
            <a:cxnLst/>
            <a:rect r="r" b="b" t="t" l="l"/>
            <a:pathLst>
              <a:path h="1072196" w="660863">
                <a:moveTo>
                  <a:pt x="0" y="0"/>
                </a:moveTo>
                <a:lnTo>
                  <a:pt x="660863" y="0"/>
                </a:lnTo>
                <a:lnTo>
                  <a:pt x="660863" y="1072197"/>
                </a:lnTo>
                <a:lnTo>
                  <a:pt x="0" y="10721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2" id="22"/>
          <p:cNvSpPr txBox="true"/>
          <p:nvPr/>
        </p:nvSpPr>
        <p:spPr>
          <a:xfrm rot="0">
            <a:off x="4659189" y="333684"/>
            <a:ext cx="8969623" cy="2539999"/>
          </a:xfrm>
          <a:prstGeom prst="rect">
            <a:avLst/>
          </a:prstGeom>
        </p:spPr>
        <p:txBody>
          <a:bodyPr anchor="t" rtlCol="false" tIns="0" lIns="0" bIns="0" rIns="0">
            <a:spAutoFit/>
          </a:bodyPr>
          <a:lstStyle/>
          <a:p>
            <a:pPr algn="ctr" marL="0" indent="0" lvl="0">
              <a:lnSpc>
                <a:spcPts val="9699"/>
              </a:lnSpc>
              <a:spcBef>
                <a:spcPct val="0"/>
              </a:spcBef>
            </a:pPr>
            <a:r>
              <a:rPr lang="en-US" sz="9999">
                <a:solidFill>
                  <a:srgbClr val="FFFFFF"/>
                </a:solidFill>
                <a:latin typeface="BM Hanna"/>
                <a:ea typeface="BM Hanna"/>
                <a:cs typeface="BM Hanna"/>
                <a:sym typeface="BM Hanna"/>
              </a:rPr>
              <a:t>LIST OF CONTENTS</a:t>
            </a:r>
          </a:p>
        </p:txBody>
      </p:sp>
      <p:sp>
        <p:nvSpPr>
          <p:cNvPr name="TextBox 23" id="23"/>
          <p:cNvSpPr txBox="true"/>
          <p:nvPr/>
        </p:nvSpPr>
        <p:spPr>
          <a:xfrm rot="0">
            <a:off x="3021326" y="4024008"/>
            <a:ext cx="3424867" cy="786305"/>
          </a:xfrm>
          <a:prstGeom prst="rect">
            <a:avLst/>
          </a:prstGeom>
        </p:spPr>
        <p:txBody>
          <a:bodyPr anchor="t" rtlCol="false" tIns="0" lIns="0" bIns="0" rIns="0">
            <a:spAutoFit/>
          </a:bodyPr>
          <a:lstStyle/>
          <a:p>
            <a:pPr algn="ctr" marL="0" indent="0" lvl="0">
              <a:lnSpc>
                <a:spcPts val="3180"/>
              </a:lnSpc>
            </a:pPr>
            <a:r>
              <a:rPr lang="en-US" sz="2446">
                <a:solidFill>
                  <a:srgbClr val="000000"/>
                </a:solidFill>
                <a:latin typeface="Canva Sans"/>
                <a:ea typeface="Canva Sans"/>
                <a:cs typeface="Canva Sans"/>
                <a:sym typeface="Canva Sans"/>
              </a:rPr>
              <a:t>What is Blockchain 🤷🏾‍♂️?</a:t>
            </a:r>
          </a:p>
        </p:txBody>
      </p:sp>
      <p:sp>
        <p:nvSpPr>
          <p:cNvPr name="TextBox 24" id="24"/>
          <p:cNvSpPr txBox="true"/>
          <p:nvPr/>
        </p:nvSpPr>
        <p:spPr>
          <a:xfrm rot="0">
            <a:off x="7429273" y="3934183"/>
            <a:ext cx="3424867" cy="786305"/>
          </a:xfrm>
          <a:prstGeom prst="rect">
            <a:avLst/>
          </a:prstGeom>
        </p:spPr>
        <p:txBody>
          <a:bodyPr anchor="t" rtlCol="false" tIns="0" lIns="0" bIns="0" rIns="0">
            <a:spAutoFit/>
          </a:bodyPr>
          <a:lstStyle/>
          <a:p>
            <a:pPr algn="ctr" marL="0" indent="0" lvl="0">
              <a:lnSpc>
                <a:spcPts val="3180"/>
              </a:lnSpc>
            </a:pPr>
            <a:r>
              <a:rPr lang="en-US" sz="2446">
                <a:solidFill>
                  <a:srgbClr val="000000"/>
                </a:solidFill>
                <a:latin typeface="Canva Sans"/>
                <a:ea typeface="Canva Sans"/>
                <a:cs typeface="Canva Sans"/>
                <a:sym typeface="Canva Sans"/>
              </a:rPr>
              <a:t>How do Blockchains Work?</a:t>
            </a:r>
          </a:p>
        </p:txBody>
      </p:sp>
      <p:sp>
        <p:nvSpPr>
          <p:cNvPr name="TextBox 25" id="25"/>
          <p:cNvSpPr txBox="true"/>
          <p:nvPr/>
        </p:nvSpPr>
        <p:spPr>
          <a:xfrm rot="0">
            <a:off x="11837220" y="4031435"/>
            <a:ext cx="3424867" cy="382378"/>
          </a:xfrm>
          <a:prstGeom prst="rect">
            <a:avLst/>
          </a:prstGeom>
        </p:spPr>
        <p:txBody>
          <a:bodyPr anchor="t" rtlCol="false" tIns="0" lIns="0" bIns="0" rIns="0">
            <a:spAutoFit/>
          </a:bodyPr>
          <a:lstStyle/>
          <a:p>
            <a:pPr algn="ctr" marL="0" indent="0" lvl="0">
              <a:lnSpc>
                <a:spcPts val="3180"/>
              </a:lnSpc>
            </a:pPr>
            <a:r>
              <a:rPr lang="en-US" sz="2446">
                <a:solidFill>
                  <a:srgbClr val="000000"/>
                </a:solidFill>
                <a:latin typeface="Canva Sans"/>
                <a:ea typeface="Canva Sans"/>
                <a:cs typeface="Canva Sans"/>
                <a:sym typeface="Canva Sans"/>
              </a:rPr>
              <a:t>Types of Blockchain</a:t>
            </a:r>
          </a:p>
        </p:txBody>
      </p:sp>
      <p:sp>
        <p:nvSpPr>
          <p:cNvPr name="TextBox 26" id="26"/>
          <p:cNvSpPr txBox="true"/>
          <p:nvPr/>
        </p:nvSpPr>
        <p:spPr>
          <a:xfrm rot="0">
            <a:off x="7962928" y="6450419"/>
            <a:ext cx="2489946" cy="382378"/>
          </a:xfrm>
          <a:prstGeom prst="rect">
            <a:avLst/>
          </a:prstGeom>
        </p:spPr>
        <p:txBody>
          <a:bodyPr anchor="t" rtlCol="false" tIns="0" lIns="0" bIns="0" rIns="0">
            <a:spAutoFit/>
          </a:bodyPr>
          <a:lstStyle/>
          <a:p>
            <a:pPr algn="ctr" marL="0" indent="0" lvl="0">
              <a:lnSpc>
                <a:spcPts val="3180"/>
              </a:lnSpc>
            </a:pPr>
            <a:r>
              <a:rPr lang="en-US" sz="2446">
                <a:solidFill>
                  <a:srgbClr val="000000"/>
                </a:solidFill>
                <a:latin typeface="Canva Sans"/>
                <a:ea typeface="Canva Sans"/>
                <a:cs typeface="Canva Sans"/>
                <a:sym typeface="Canva Sans"/>
              </a:rPr>
              <a:t>Smart Contracts</a:t>
            </a:r>
          </a:p>
        </p:txBody>
      </p:sp>
      <p:sp>
        <p:nvSpPr>
          <p:cNvPr name="TextBox 27" id="27"/>
          <p:cNvSpPr txBox="true"/>
          <p:nvPr/>
        </p:nvSpPr>
        <p:spPr>
          <a:xfrm rot="0">
            <a:off x="11837220" y="6468719"/>
            <a:ext cx="3424867" cy="382378"/>
          </a:xfrm>
          <a:prstGeom prst="rect">
            <a:avLst/>
          </a:prstGeom>
        </p:spPr>
        <p:txBody>
          <a:bodyPr anchor="t" rtlCol="false" tIns="0" lIns="0" bIns="0" rIns="0">
            <a:spAutoFit/>
          </a:bodyPr>
          <a:lstStyle/>
          <a:p>
            <a:pPr algn="ctr" marL="0" indent="0" lvl="0">
              <a:lnSpc>
                <a:spcPts val="3180"/>
              </a:lnSpc>
            </a:pPr>
            <a:r>
              <a:rPr lang="en-US" sz="2446">
                <a:solidFill>
                  <a:srgbClr val="000000"/>
                </a:solidFill>
                <a:latin typeface="Canva Sans"/>
                <a:ea typeface="Canva Sans"/>
                <a:cs typeface="Canva Sans"/>
                <a:sym typeface="Canva Sans"/>
              </a:rPr>
              <a:t>Tokens 💰</a:t>
            </a:r>
          </a:p>
        </p:txBody>
      </p:sp>
      <p:sp>
        <p:nvSpPr>
          <p:cNvPr name="TextBox 28" id="28"/>
          <p:cNvSpPr txBox="true"/>
          <p:nvPr/>
        </p:nvSpPr>
        <p:spPr>
          <a:xfrm rot="0">
            <a:off x="7964100" y="8618691"/>
            <a:ext cx="2952968" cy="786305"/>
          </a:xfrm>
          <a:prstGeom prst="rect">
            <a:avLst/>
          </a:prstGeom>
        </p:spPr>
        <p:txBody>
          <a:bodyPr anchor="t" rtlCol="false" tIns="0" lIns="0" bIns="0" rIns="0">
            <a:spAutoFit/>
          </a:bodyPr>
          <a:lstStyle/>
          <a:p>
            <a:pPr algn="ctr" marL="0" indent="0" lvl="0">
              <a:lnSpc>
                <a:spcPts val="3180"/>
              </a:lnSpc>
            </a:pPr>
            <a:r>
              <a:rPr lang="en-US" sz="2446">
                <a:solidFill>
                  <a:srgbClr val="000000"/>
                </a:solidFill>
                <a:latin typeface="Canva Sans"/>
                <a:ea typeface="Canva Sans"/>
                <a:cs typeface="Canva Sans"/>
                <a:sym typeface="Canva Sans"/>
              </a:rPr>
              <a:t>Decentralized Finance (DeFi) 💸</a:t>
            </a:r>
          </a:p>
        </p:txBody>
      </p:sp>
      <p:sp>
        <p:nvSpPr>
          <p:cNvPr name="TextBox 29" id="29"/>
          <p:cNvSpPr txBox="true"/>
          <p:nvPr/>
        </p:nvSpPr>
        <p:spPr>
          <a:xfrm rot="0">
            <a:off x="3024074" y="6223820"/>
            <a:ext cx="3424867" cy="786305"/>
          </a:xfrm>
          <a:prstGeom prst="rect">
            <a:avLst/>
          </a:prstGeom>
        </p:spPr>
        <p:txBody>
          <a:bodyPr anchor="t" rtlCol="false" tIns="0" lIns="0" bIns="0" rIns="0">
            <a:spAutoFit/>
          </a:bodyPr>
          <a:lstStyle/>
          <a:p>
            <a:pPr algn="ctr" marL="0" indent="0" lvl="0">
              <a:lnSpc>
                <a:spcPts val="3180"/>
              </a:lnSpc>
            </a:pPr>
            <a:r>
              <a:rPr lang="en-US" sz="2446">
                <a:solidFill>
                  <a:srgbClr val="000000"/>
                </a:solidFill>
                <a:latin typeface="Canva Sans"/>
                <a:ea typeface="Canva Sans"/>
                <a:cs typeface="Canva Sans"/>
                <a:sym typeface="Canva Sans"/>
              </a:rPr>
              <a:t>Consensus Mechanisms</a:t>
            </a:r>
          </a:p>
        </p:txBody>
      </p:sp>
      <p:sp>
        <p:nvSpPr>
          <p:cNvPr name="TextBox 30" id="30"/>
          <p:cNvSpPr txBox="true"/>
          <p:nvPr/>
        </p:nvSpPr>
        <p:spPr>
          <a:xfrm rot="0">
            <a:off x="12151722" y="8618691"/>
            <a:ext cx="2874319" cy="786305"/>
          </a:xfrm>
          <a:prstGeom prst="rect">
            <a:avLst/>
          </a:prstGeom>
        </p:spPr>
        <p:txBody>
          <a:bodyPr anchor="t" rtlCol="false" tIns="0" lIns="0" bIns="0" rIns="0">
            <a:spAutoFit/>
          </a:bodyPr>
          <a:lstStyle/>
          <a:p>
            <a:pPr algn="ctr" marL="0" indent="0" lvl="0">
              <a:lnSpc>
                <a:spcPts val="3180"/>
              </a:lnSpc>
            </a:pPr>
            <a:r>
              <a:rPr lang="en-US" sz="2446">
                <a:solidFill>
                  <a:srgbClr val="000000"/>
                </a:solidFill>
                <a:latin typeface="Canva Sans"/>
                <a:ea typeface="Canva Sans"/>
                <a:cs typeface="Canva Sans"/>
                <a:sym typeface="Canva Sans"/>
              </a:rPr>
              <a:t>Uses of Blockchain 🌍🔗</a:t>
            </a:r>
          </a:p>
        </p:txBody>
      </p:sp>
      <p:sp>
        <p:nvSpPr>
          <p:cNvPr name="TextBox 31" id="31"/>
          <p:cNvSpPr txBox="true"/>
          <p:nvPr/>
        </p:nvSpPr>
        <p:spPr>
          <a:xfrm rot="0">
            <a:off x="3602808" y="8748733"/>
            <a:ext cx="2922766" cy="786305"/>
          </a:xfrm>
          <a:prstGeom prst="rect">
            <a:avLst/>
          </a:prstGeom>
        </p:spPr>
        <p:txBody>
          <a:bodyPr anchor="t" rtlCol="false" tIns="0" lIns="0" bIns="0" rIns="0">
            <a:spAutoFit/>
          </a:bodyPr>
          <a:lstStyle/>
          <a:p>
            <a:pPr algn="ctr" marL="0" indent="0" lvl="0">
              <a:lnSpc>
                <a:spcPts val="3180"/>
              </a:lnSpc>
            </a:pPr>
            <a:r>
              <a:rPr lang="en-US" sz="2446">
                <a:solidFill>
                  <a:srgbClr val="000000"/>
                </a:solidFill>
                <a:latin typeface="Canva Sans"/>
                <a:ea typeface="Canva Sans"/>
                <a:cs typeface="Canva Sans"/>
                <a:sym typeface="Canva Sans"/>
              </a:rPr>
              <a:t>"Why Do We Need Blockchain?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45DE6">
                <a:alpha val="100000"/>
              </a:srgbClr>
            </a:gs>
            <a:gs pos="100000">
              <a:srgbClr val="004AA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402425" y="-848981"/>
            <a:ext cx="5314874" cy="5430267"/>
          </a:xfrm>
          <a:custGeom>
            <a:avLst/>
            <a:gdLst/>
            <a:ahLst/>
            <a:cxnLst/>
            <a:rect r="r" b="b" t="t" l="l"/>
            <a:pathLst>
              <a:path h="5430267" w="5314874">
                <a:moveTo>
                  <a:pt x="0" y="0"/>
                </a:moveTo>
                <a:lnTo>
                  <a:pt x="5314874" y="0"/>
                </a:lnTo>
                <a:lnTo>
                  <a:pt x="5314874" y="5430267"/>
                </a:lnTo>
                <a:lnTo>
                  <a:pt x="0" y="5430267"/>
                </a:lnTo>
                <a:lnTo>
                  <a:pt x="0" y="0"/>
                </a:lnTo>
                <a:close/>
              </a:path>
            </a:pathLst>
          </a:custGeom>
          <a:blipFill>
            <a:blip r:embed="rId2"/>
            <a:stretch>
              <a:fillRect l="0" t="0" r="0" b="0"/>
            </a:stretch>
          </a:blipFill>
        </p:spPr>
      </p:sp>
      <p:sp>
        <p:nvSpPr>
          <p:cNvPr name="Freeform 3" id="3"/>
          <p:cNvSpPr/>
          <p:nvPr/>
        </p:nvSpPr>
        <p:spPr>
          <a:xfrm flipH="false" flipV="false" rot="0">
            <a:off x="14918748" y="-626708"/>
            <a:ext cx="4681103" cy="3310817"/>
          </a:xfrm>
          <a:custGeom>
            <a:avLst/>
            <a:gdLst/>
            <a:ahLst/>
            <a:cxnLst/>
            <a:rect r="r" b="b" t="t" l="l"/>
            <a:pathLst>
              <a:path h="3310817" w="4681103">
                <a:moveTo>
                  <a:pt x="0" y="0"/>
                </a:moveTo>
                <a:lnTo>
                  <a:pt x="4681104" y="0"/>
                </a:lnTo>
                <a:lnTo>
                  <a:pt x="4681104" y="3310816"/>
                </a:lnTo>
                <a:lnTo>
                  <a:pt x="0" y="33108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441567"/>
            <a:ext cx="9393142" cy="9428552"/>
            <a:chOff x="0" y="0"/>
            <a:chExt cx="2473914" cy="2483240"/>
          </a:xfrm>
        </p:grpSpPr>
        <p:sp>
          <p:nvSpPr>
            <p:cNvPr name="Freeform 5" id="5"/>
            <p:cNvSpPr/>
            <p:nvPr/>
          </p:nvSpPr>
          <p:spPr>
            <a:xfrm flipH="false" flipV="false" rot="0">
              <a:off x="0" y="0"/>
              <a:ext cx="2473914" cy="2483240"/>
            </a:xfrm>
            <a:custGeom>
              <a:avLst/>
              <a:gdLst/>
              <a:ahLst/>
              <a:cxnLst/>
              <a:rect r="r" b="b" t="t" l="l"/>
              <a:pathLst>
                <a:path h="2483240" w="2473914">
                  <a:moveTo>
                    <a:pt x="34617" y="0"/>
                  </a:moveTo>
                  <a:lnTo>
                    <a:pt x="2439297" y="0"/>
                  </a:lnTo>
                  <a:cubicBezTo>
                    <a:pt x="2458415" y="0"/>
                    <a:pt x="2473914" y="15498"/>
                    <a:pt x="2473914" y="34617"/>
                  </a:cubicBezTo>
                  <a:lnTo>
                    <a:pt x="2473914" y="2448623"/>
                  </a:lnTo>
                  <a:cubicBezTo>
                    <a:pt x="2473914" y="2467741"/>
                    <a:pt x="2458415" y="2483240"/>
                    <a:pt x="2439297" y="2483240"/>
                  </a:cubicBezTo>
                  <a:lnTo>
                    <a:pt x="34617" y="2483240"/>
                  </a:lnTo>
                  <a:cubicBezTo>
                    <a:pt x="15498" y="2483240"/>
                    <a:pt x="0" y="2467741"/>
                    <a:pt x="0" y="2448623"/>
                  </a:cubicBezTo>
                  <a:lnTo>
                    <a:pt x="0" y="34617"/>
                  </a:lnTo>
                  <a:cubicBezTo>
                    <a:pt x="0" y="15498"/>
                    <a:pt x="15498" y="0"/>
                    <a:pt x="34617" y="0"/>
                  </a:cubicBezTo>
                  <a:close/>
                </a:path>
              </a:pathLst>
            </a:custGeom>
            <a:solidFill>
              <a:srgbClr val="FFCE32"/>
            </a:solidFill>
          </p:spPr>
        </p:sp>
        <p:sp>
          <p:nvSpPr>
            <p:cNvPr name="TextBox 6" id="6"/>
            <p:cNvSpPr txBox="true"/>
            <p:nvPr/>
          </p:nvSpPr>
          <p:spPr>
            <a:xfrm>
              <a:off x="0" y="-57150"/>
              <a:ext cx="2473914" cy="2540390"/>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false" flipV="false" rot="1673654">
            <a:off x="8076945" y="2174017"/>
            <a:ext cx="3677307" cy="3677307"/>
          </a:xfrm>
          <a:custGeom>
            <a:avLst/>
            <a:gdLst/>
            <a:ahLst/>
            <a:cxnLst/>
            <a:rect r="r" b="b" t="t" l="l"/>
            <a:pathLst>
              <a:path h="3677307" w="3677307">
                <a:moveTo>
                  <a:pt x="0" y="0"/>
                </a:moveTo>
                <a:lnTo>
                  <a:pt x="3677307" y="0"/>
                </a:lnTo>
                <a:lnTo>
                  <a:pt x="3677307" y="3677308"/>
                </a:lnTo>
                <a:lnTo>
                  <a:pt x="0" y="36773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1423679" y="707584"/>
            <a:ext cx="7599782" cy="11580620"/>
          </a:xfrm>
          <a:custGeom>
            <a:avLst/>
            <a:gdLst/>
            <a:ahLst/>
            <a:cxnLst/>
            <a:rect r="r" b="b" t="t" l="l"/>
            <a:pathLst>
              <a:path h="11580620" w="7599782">
                <a:moveTo>
                  <a:pt x="0" y="0"/>
                </a:moveTo>
                <a:lnTo>
                  <a:pt x="7599782" y="0"/>
                </a:lnTo>
                <a:lnTo>
                  <a:pt x="7599782" y="11580620"/>
                </a:lnTo>
                <a:lnTo>
                  <a:pt x="0" y="11580620"/>
                </a:lnTo>
                <a:lnTo>
                  <a:pt x="0" y="0"/>
                </a:lnTo>
                <a:close/>
              </a:path>
            </a:pathLst>
          </a:custGeom>
          <a:blipFill>
            <a:blip r:embed="rId7"/>
            <a:stretch>
              <a:fillRect l="0" t="0" r="0" b="0"/>
            </a:stretch>
          </a:blipFill>
        </p:spPr>
      </p:sp>
      <p:sp>
        <p:nvSpPr>
          <p:cNvPr name="TextBox 9" id="9"/>
          <p:cNvSpPr txBox="true"/>
          <p:nvPr/>
        </p:nvSpPr>
        <p:spPr>
          <a:xfrm rot="0">
            <a:off x="1544133" y="917134"/>
            <a:ext cx="7599867" cy="2539867"/>
          </a:xfrm>
          <a:prstGeom prst="rect">
            <a:avLst/>
          </a:prstGeom>
        </p:spPr>
        <p:txBody>
          <a:bodyPr anchor="t" rtlCol="false" tIns="0" lIns="0" bIns="0" rIns="0">
            <a:spAutoFit/>
          </a:bodyPr>
          <a:lstStyle/>
          <a:p>
            <a:pPr algn="l">
              <a:lnSpc>
                <a:spcPts val="9699"/>
              </a:lnSpc>
            </a:pPr>
            <a:r>
              <a:rPr lang="en-US" sz="9999">
                <a:solidFill>
                  <a:srgbClr val="000000"/>
                </a:solidFill>
                <a:latin typeface="BM Hanna"/>
                <a:ea typeface="BM Hanna"/>
                <a:cs typeface="BM Hanna"/>
                <a:sym typeface="BM Hanna"/>
              </a:rPr>
              <a:t>WHAT IS BLOCKCHAIN</a:t>
            </a:r>
          </a:p>
        </p:txBody>
      </p:sp>
      <p:sp>
        <p:nvSpPr>
          <p:cNvPr name="TextBox 10" id="10"/>
          <p:cNvSpPr txBox="true"/>
          <p:nvPr/>
        </p:nvSpPr>
        <p:spPr>
          <a:xfrm rot="0">
            <a:off x="1544133" y="3509264"/>
            <a:ext cx="8025631" cy="5555344"/>
          </a:xfrm>
          <a:prstGeom prst="rect">
            <a:avLst/>
          </a:prstGeom>
        </p:spPr>
        <p:txBody>
          <a:bodyPr anchor="t" rtlCol="false" tIns="0" lIns="0" bIns="0" rIns="0">
            <a:spAutoFit/>
          </a:bodyPr>
          <a:lstStyle/>
          <a:p>
            <a:pPr algn="just">
              <a:lnSpc>
                <a:spcPts val="4049"/>
              </a:lnSpc>
            </a:pPr>
            <a:r>
              <a:rPr lang="en-US" b="true" sz="2699">
                <a:solidFill>
                  <a:srgbClr val="000000"/>
                </a:solidFill>
                <a:latin typeface="Poppins Medium"/>
                <a:ea typeface="Poppins Medium"/>
                <a:cs typeface="Poppins Medium"/>
                <a:sym typeface="Poppins Medium"/>
              </a:rPr>
              <a:t>Blockchain is a decentralized digital ledger system that securely records information in linked "blocks," forming a transparent and tamper-resistant chain without a single point of control. While best known for powering cryptocurrencies, blockchain's potential extends to various industries, promising to enhance security, increase transparency, and enable innovative processes in fields like supply chain management, voting systems, and healthcare record-keeping.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45DE6">
                <a:alpha val="100000"/>
              </a:srgbClr>
            </a:gs>
            <a:gs pos="100000">
              <a:srgbClr val="004AAD">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7677382" y="1028700"/>
            <a:ext cx="10166044" cy="8229600"/>
            <a:chOff x="0" y="0"/>
            <a:chExt cx="2677477" cy="2167467"/>
          </a:xfrm>
        </p:grpSpPr>
        <p:sp>
          <p:nvSpPr>
            <p:cNvPr name="Freeform 3" id="3"/>
            <p:cNvSpPr/>
            <p:nvPr/>
          </p:nvSpPr>
          <p:spPr>
            <a:xfrm flipH="false" flipV="false" rot="0">
              <a:off x="0" y="0"/>
              <a:ext cx="2677476" cy="2167467"/>
            </a:xfrm>
            <a:custGeom>
              <a:avLst/>
              <a:gdLst/>
              <a:ahLst/>
              <a:cxnLst/>
              <a:rect r="r" b="b" t="t" l="l"/>
              <a:pathLst>
                <a:path h="2167467" w="2677476">
                  <a:moveTo>
                    <a:pt x="31985" y="0"/>
                  </a:moveTo>
                  <a:lnTo>
                    <a:pt x="2645491" y="0"/>
                  </a:lnTo>
                  <a:cubicBezTo>
                    <a:pt x="2663156" y="0"/>
                    <a:pt x="2677476" y="14320"/>
                    <a:pt x="2677476" y="31985"/>
                  </a:cubicBezTo>
                  <a:lnTo>
                    <a:pt x="2677476" y="2135482"/>
                  </a:lnTo>
                  <a:cubicBezTo>
                    <a:pt x="2677476" y="2143965"/>
                    <a:pt x="2674107" y="2152100"/>
                    <a:pt x="2668108" y="2158099"/>
                  </a:cubicBezTo>
                  <a:cubicBezTo>
                    <a:pt x="2662110" y="2164097"/>
                    <a:pt x="2653974" y="2167467"/>
                    <a:pt x="2645491" y="2167467"/>
                  </a:cubicBezTo>
                  <a:lnTo>
                    <a:pt x="31985" y="2167467"/>
                  </a:lnTo>
                  <a:cubicBezTo>
                    <a:pt x="23502" y="2167467"/>
                    <a:pt x="15367" y="2164097"/>
                    <a:pt x="9368" y="2158099"/>
                  </a:cubicBezTo>
                  <a:cubicBezTo>
                    <a:pt x="3370" y="2152100"/>
                    <a:pt x="0" y="2143965"/>
                    <a:pt x="0" y="2135482"/>
                  </a:cubicBezTo>
                  <a:lnTo>
                    <a:pt x="0" y="31985"/>
                  </a:lnTo>
                  <a:cubicBezTo>
                    <a:pt x="0" y="23502"/>
                    <a:pt x="3370" y="15367"/>
                    <a:pt x="9368" y="9368"/>
                  </a:cubicBezTo>
                  <a:cubicBezTo>
                    <a:pt x="15367" y="3370"/>
                    <a:pt x="23502" y="0"/>
                    <a:pt x="31985" y="0"/>
                  </a:cubicBezTo>
                  <a:close/>
                </a:path>
              </a:pathLst>
            </a:custGeom>
            <a:solidFill>
              <a:srgbClr val="FFCE32"/>
            </a:solidFill>
          </p:spPr>
        </p:sp>
        <p:sp>
          <p:nvSpPr>
            <p:cNvPr name="TextBox 4" id="4"/>
            <p:cNvSpPr txBox="true"/>
            <p:nvPr/>
          </p:nvSpPr>
          <p:spPr>
            <a:xfrm>
              <a:off x="0" y="-57150"/>
              <a:ext cx="2677477" cy="222461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true" flipV="false" rot="0">
            <a:off x="0" y="673782"/>
            <a:ext cx="7617393" cy="9797291"/>
          </a:xfrm>
          <a:custGeom>
            <a:avLst/>
            <a:gdLst/>
            <a:ahLst/>
            <a:cxnLst/>
            <a:rect r="r" b="b" t="t" l="l"/>
            <a:pathLst>
              <a:path h="9797291" w="7617393">
                <a:moveTo>
                  <a:pt x="7617393" y="0"/>
                </a:moveTo>
                <a:lnTo>
                  <a:pt x="0" y="0"/>
                </a:lnTo>
                <a:lnTo>
                  <a:pt x="0" y="9797291"/>
                </a:lnTo>
                <a:lnTo>
                  <a:pt x="7617393" y="9797291"/>
                </a:lnTo>
                <a:lnTo>
                  <a:pt x="7617393" y="0"/>
                </a:lnTo>
                <a:close/>
              </a:path>
            </a:pathLst>
          </a:custGeom>
          <a:blipFill>
            <a:blip r:embed="rId2"/>
            <a:stretch>
              <a:fillRect l="0" t="0" r="0" b="0"/>
            </a:stretch>
          </a:blipFill>
        </p:spPr>
      </p:sp>
      <p:sp>
        <p:nvSpPr>
          <p:cNvPr name="TextBox 6" id="6"/>
          <p:cNvSpPr txBox="true"/>
          <p:nvPr/>
        </p:nvSpPr>
        <p:spPr>
          <a:xfrm rot="0">
            <a:off x="8644986" y="1586252"/>
            <a:ext cx="8614314" cy="1776095"/>
          </a:xfrm>
          <a:prstGeom prst="rect">
            <a:avLst/>
          </a:prstGeom>
        </p:spPr>
        <p:txBody>
          <a:bodyPr anchor="t" rtlCol="false" tIns="0" lIns="0" bIns="0" rIns="0">
            <a:spAutoFit/>
          </a:bodyPr>
          <a:lstStyle/>
          <a:p>
            <a:pPr algn="r">
              <a:lnSpc>
                <a:spcPts val="6789"/>
              </a:lnSpc>
            </a:pPr>
            <a:r>
              <a:rPr lang="en-US" sz="6999">
                <a:solidFill>
                  <a:srgbClr val="000000"/>
                </a:solidFill>
                <a:latin typeface="BM Hanna"/>
                <a:ea typeface="BM Hanna"/>
                <a:cs typeface="BM Hanna"/>
                <a:sym typeface="BM Hanna"/>
              </a:rPr>
              <a:t>HOW BLOCKCHAIN WORKS</a:t>
            </a:r>
          </a:p>
        </p:txBody>
      </p:sp>
      <p:sp>
        <p:nvSpPr>
          <p:cNvPr name="TextBox 7" id="7"/>
          <p:cNvSpPr txBox="true"/>
          <p:nvPr/>
        </p:nvSpPr>
        <p:spPr>
          <a:xfrm rot="0">
            <a:off x="9705545" y="3752139"/>
            <a:ext cx="7553755" cy="5133248"/>
          </a:xfrm>
          <a:prstGeom prst="rect">
            <a:avLst/>
          </a:prstGeom>
        </p:spPr>
        <p:txBody>
          <a:bodyPr anchor="t" rtlCol="false" tIns="0" lIns="0" bIns="0" rIns="0">
            <a:spAutoFit/>
          </a:bodyPr>
          <a:lstStyle/>
          <a:p>
            <a:pPr algn="r">
              <a:lnSpc>
                <a:spcPts val="3749"/>
              </a:lnSpc>
            </a:pPr>
            <a:r>
              <a:rPr lang="en-US" b="true" sz="2499">
                <a:solidFill>
                  <a:srgbClr val="000000"/>
                </a:solidFill>
                <a:latin typeface="Poppins Medium"/>
                <a:ea typeface="Poppins Medium"/>
                <a:cs typeface="Poppins Medium"/>
                <a:sym typeface="Poppins Medium"/>
              </a:rPr>
              <a:t>Blockchain operates by grouping data into interconnected blocks, each containing a unique hash based on its own content and the previous block's hash, forming a tamper-resistant chain of information. This decentralized system relies on a network of computers (nodes) to collectively verify and add new blocks, ensuring data integrity and security without a central authority, making it applicable to various fields beyond just cryptocurrencies.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45DE6">
                <a:alpha val="100000"/>
              </a:srgbClr>
            </a:gs>
            <a:gs pos="100000">
              <a:srgbClr val="004AA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402425" y="-848981"/>
            <a:ext cx="5314874" cy="5430267"/>
          </a:xfrm>
          <a:custGeom>
            <a:avLst/>
            <a:gdLst/>
            <a:ahLst/>
            <a:cxnLst/>
            <a:rect r="r" b="b" t="t" l="l"/>
            <a:pathLst>
              <a:path h="5430267" w="5314874">
                <a:moveTo>
                  <a:pt x="0" y="0"/>
                </a:moveTo>
                <a:lnTo>
                  <a:pt x="5314874" y="0"/>
                </a:lnTo>
                <a:lnTo>
                  <a:pt x="5314874" y="5430267"/>
                </a:lnTo>
                <a:lnTo>
                  <a:pt x="0" y="5430267"/>
                </a:lnTo>
                <a:lnTo>
                  <a:pt x="0" y="0"/>
                </a:lnTo>
                <a:close/>
              </a:path>
            </a:pathLst>
          </a:custGeom>
          <a:blipFill>
            <a:blip r:embed="rId2"/>
            <a:stretch>
              <a:fillRect l="0" t="0" r="0" b="0"/>
            </a:stretch>
          </a:blipFill>
        </p:spPr>
      </p:sp>
      <p:grpSp>
        <p:nvGrpSpPr>
          <p:cNvPr name="Group 3" id="3"/>
          <p:cNvGrpSpPr/>
          <p:nvPr/>
        </p:nvGrpSpPr>
        <p:grpSpPr>
          <a:xfrm rot="0">
            <a:off x="1028700" y="441567"/>
            <a:ext cx="10153978" cy="9428552"/>
            <a:chOff x="0" y="0"/>
            <a:chExt cx="2674299" cy="2483240"/>
          </a:xfrm>
        </p:grpSpPr>
        <p:sp>
          <p:nvSpPr>
            <p:cNvPr name="Freeform 4" id="4"/>
            <p:cNvSpPr/>
            <p:nvPr/>
          </p:nvSpPr>
          <p:spPr>
            <a:xfrm flipH="false" flipV="false" rot="0">
              <a:off x="0" y="0"/>
              <a:ext cx="2674299" cy="2483240"/>
            </a:xfrm>
            <a:custGeom>
              <a:avLst/>
              <a:gdLst/>
              <a:ahLst/>
              <a:cxnLst/>
              <a:rect r="r" b="b" t="t" l="l"/>
              <a:pathLst>
                <a:path h="2483240" w="2674299">
                  <a:moveTo>
                    <a:pt x="32023" y="0"/>
                  </a:moveTo>
                  <a:lnTo>
                    <a:pt x="2642276" y="0"/>
                  </a:lnTo>
                  <a:cubicBezTo>
                    <a:pt x="2650769" y="0"/>
                    <a:pt x="2658914" y="3374"/>
                    <a:pt x="2664919" y="9379"/>
                  </a:cubicBezTo>
                  <a:cubicBezTo>
                    <a:pt x="2670925" y="15385"/>
                    <a:pt x="2674299" y="23530"/>
                    <a:pt x="2674299" y="32023"/>
                  </a:cubicBezTo>
                  <a:lnTo>
                    <a:pt x="2674299" y="2451217"/>
                  </a:lnTo>
                  <a:cubicBezTo>
                    <a:pt x="2674299" y="2459710"/>
                    <a:pt x="2670925" y="2467855"/>
                    <a:pt x="2664919" y="2473861"/>
                  </a:cubicBezTo>
                  <a:cubicBezTo>
                    <a:pt x="2658914" y="2479866"/>
                    <a:pt x="2650769" y="2483240"/>
                    <a:pt x="2642276" y="2483240"/>
                  </a:cubicBezTo>
                  <a:lnTo>
                    <a:pt x="32023" y="2483240"/>
                  </a:lnTo>
                  <a:cubicBezTo>
                    <a:pt x="23530" y="2483240"/>
                    <a:pt x="15385" y="2479866"/>
                    <a:pt x="9379" y="2473861"/>
                  </a:cubicBezTo>
                  <a:cubicBezTo>
                    <a:pt x="3374" y="2467855"/>
                    <a:pt x="0" y="2459710"/>
                    <a:pt x="0" y="2451217"/>
                  </a:cubicBezTo>
                  <a:lnTo>
                    <a:pt x="0" y="32023"/>
                  </a:lnTo>
                  <a:cubicBezTo>
                    <a:pt x="0" y="23530"/>
                    <a:pt x="3374" y="15385"/>
                    <a:pt x="9379" y="9379"/>
                  </a:cubicBezTo>
                  <a:cubicBezTo>
                    <a:pt x="15385" y="3374"/>
                    <a:pt x="23530" y="0"/>
                    <a:pt x="32023" y="0"/>
                  </a:cubicBezTo>
                  <a:close/>
                </a:path>
              </a:pathLst>
            </a:custGeom>
            <a:solidFill>
              <a:srgbClr val="FFCE32"/>
            </a:solidFill>
          </p:spPr>
        </p:sp>
        <p:sp>
          <p:nvSpPr>
            <p:cNvPr name="TextBox 5" id="5"/>
            <p:cNvSpPr txBox="true"/>
            <p:nvPr/>
          </p:nvSpPr>
          <p:spPr>
            <a:xfrm>
              <a:off x="0" y="-57150"/>
              <a:ext cx="2674299" cy="2540390"/>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11466702" y="128264"/>
            <a:ext cx="5792598" cy="10030472"/>
          </a:xfrm>
          <a:custGeom>
            <a:avLst/>
            <a:gdLst/>
            <a:ahLst/>
            <a:cxnLst/>
            <a:rect r="r" b="b" t="t" l="l"/>
            <a:pathLst>
              <a:path h="10030472" w="5792598">
                <a:moveTo>
                  <a:pt x="0" y="0"/>
                </a:moveTo>
                <a:lnTo>
                  <a:pt x="5792598" y="0"/>
                </a:lnTo>
                <a:lnTo>
                  <a:pt x="5792598" y="10030472"/>
                </a:lnTo>
                <a:lnTo>
                  <a:pt x="0" y="10030472"/>
                </a:lnTo>
                <a:lnTo>
                  <a:pt x="0" y="0"/>
                </a:lnTo>
                <a:close/>
              </a:path>
            </a:pathLst>
          </a:custGeom>
          <a:blipFill>
            <a:blip r:embed="rId3"/>
            <a:stretch>
              <a:fillRect l="0" t="0" r="0" b="0"/>
            </a:stretch>
          </a:blipFill>
        </p:spPr>
      </p:sp>
      <p:sp>
        <p:nvSpPr>
          <p:cNvPr name="TextBox 7" id="7"/>
          <p:cNvSpPr txBox="true"/>
          <p:nvPr/>
        </p:nvSpPr>
        <p:spPr>
          <a:xfrm rot="0">
            <a:off x="1544133" y="869509"/>
            <a:ext cx="7599867" cy="2033972"/>
          </a:xfrm>
          <a:prstGeom prst="rect">
            <a:avLst/>
          </a:prstGeom>
        </p:spPr>
        <p:txBody>
          <a:bodyPr anchor="t" rtlCol="false" tIns="0" lIns="0" bIns="0" rIns="0">
            <a:spAutoFit/>
          </a:bodyPr>
          <a:lstStyle/>
          <a:p>
            <a:pPr algn="l">
              <a:lnSpc>
                <a:spcPts val="7760"/>
              </a:lnSpc>
            </a:pPr>
            <a:r>
              <a:rPr lang="en-US" sz="8000">
                <a:solidFill>
                  <a:srgbClr val="000000"/>
                </a:solidFill>
                <a:latin typeface="BM Hanna"/>
                <a:ea typeface="BM Hanna"/>
                <a:cs typeface="BM Hanna"/>
                <a:sym typeface="BM Hanna"/>
              </a:rPr>
              <a:t>TYPES OF BLOCKCHAIN</a:t>
            </a:r>
          </a:p>
        </p:txBody>
      </p:sp>
      <p:sp>
        <p:nvSpPr>
          <p:cNvPr name="TextBox 8" id="8"/>
          <p:cNvSpPr txBox="true"/>
          <p:nvPr/>
        </p:nvSpPr>
        <p:spPr>
          <a:xfrm rot="0">
            <a:off x="1331251" y="2978984"/>
            <a:ext cx="9408969" cy="6565060"/>
          </a:xfrm>
          <a:prstGeom prst="rect">
            <a:avLst/>
          </a:prstGeom>
        </p:spPr>
        <p:txBody>
          <a:bodyPr anchor="t" rtlCol="false" tIns="0" lIns="0" bIns="0" rIns="0">
            <a:spAutoFit/>
          </a:bodyPr>
          <a:lstStyle/>
          <a:p>
            <a:pPr algn="just">
              <a:lnSpc>
                <a:spcPts val="4049"/>
              </a:lnSpc>
            </a:pPr>
            <a:r>
              <a:rPr lang="en-US" b="true" sz="2699">
                <a:solidFill>
                  <a:srgbClr val="000000"/>
                </a:solidFill>
                <a:latin typeface="Poppins Medium"/>
                <a:ea typeface="Poppins Medium"/>
                <a:cs typeface="Poppins Medium"/>
                <a:sym typeface="Poppins Medium"/>
              </a:rPr>
              <a:t>Blockchain systems come in three main types: public blockchains that are open to everyone and prioritize transparency and decentralization (like Bitcoin and Ethereum), private blockchains that restrict access and offer more control for businesses, and hybrid blockchains that combine elements of both to balance openness with privacy. Each type serves different purposes, with public blockchains emphasizing accessibility and decentralization, private blockchains focusing on control and speed, and hybrid blockchains offering a flexible middle ground that can protect sensitive information while still benefiting from decentralized verification.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45DE6">
                <a:alpha val="100000"/>
              </a:srgbClr>
            </a:gs>
            <a:gs pos="100000">
              <a:srgbClr val="004AAD">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028700" y="4089472"/>
            <a:ext cx="10421555" cy="5579677"/>
            <a:chOff x="0" y="0"/>
            <a:chExt cx="2744772" cy="1469545"/>
          </a:xfrm>
        </p:grpSpPr>
        <p:sp>
          <p:nvSpPr>
            <p:cNvPr name="Freeform 3" id="3"/>
            <p:cNvSpPr/>
            <p:nvPr/>
          </p:nvSpPr>
          <p:spPr>
            <a:xfrm flipH="false" flipV="false" rot="0">
              <a:off x="0" y="0"/>
              <a:ext cx="2744772" cy="1469545"/>
            </a:xfrm>
            <a:custGeom>
              <a:avLst/>
              <a:gdLst/>
              <a:ahLst/>
              <a:cxnLst/>
              <a:rect r="r" b="b" t="t" l="l"/>
              <a:pathLst>
                <a:path h="1469545" w="2744772">
                  <a:moveTo>
                    <a:pt x="31201" y="0"/>
                  </a:moveTo>
                  <a:lnTo>
                    <a:pt x="2713571" y="0"/>
                  </a:lnTo>
                  <a:cubicBezTo>
                    <a:pt x="2721846" y="0"/>
                    <a:pt x="2729782" y="3287"/>
                    <a:pt x="2735633" y="9138"/>
                  </a:cubicBezTo>
                  <a:cubicBezTo>
                    <a:pt x="2741485" y="14990"/>
                    <a:pt x="2744772" y="22926"/>
                    <a:pt x="2744772" y="31201"/>
                  </a:cubicBezTo>
                  <a:lnTo>
                    <a:pt x="2744772" y="1438344"/>
                  </a:lnTo>
                  <a:cubicBezTo>
                    <a:pt x="2744772" y="1455576"/>
                    <a:pt x="2730803" y="1469545"/>
                    <a:pt x="2713571" y="1469545"/>
                  </a:cubicBezTo>
                  <a:lnTo>
                    <a:pt x="31201" y="1469545"/>
                  </a:lnTo>
                  <a:cubicBezTo>
                    <a:pt x="22926" y="1469545"/>
                    <a:pt x="14990" y="1466257"/>
                    <a:pt x="9138" y="1460406"/>
                  </a:cubicBezTo>
                  <a:cubicBezTo>
                    <a:pt x="3287" y="1454555"/>
                    <a:pt x="0" y="1446619"/>
                    <a:pt x="0" y="1438344"/>
                  </a:cubicBezTo>
                  <a:lnTo>
                    <a:pt x="0" y="31201"/>
                  </a:lnTo>
                  <a:cubicBezTo>
                    <a:pt x="0" y="22926"/>
                    <a:pt x="3287" y="14990"/>
                    <a:pt x="9138" y="9138"/>
                  </a:cubicBezTo>
                  <a:cubicBezTo>
                    <a:pt x="14990" y="3287"/>
                    <a:pt x="22926" y="0"/>
                    <a:pt x="31201" y="0"/>
                  </a:cubicBezTo>
                  <a:close/>
                </a:path>
              </a:pathLst>
            </a:custGeom>
            <a:solidFill>
              <a:srgbClr val="FFCE32"/>
            </a:solidFill>
          </p:spPr>
        </p:sp>
        <p:sp>
          <p:nvSpPr>
            <p:cNvPr name="TextBox 4" id="4"/>
            <p:cNvSpPr txBox="true"/>
            <p:nvPr/>
          </p:nvSpPr>
          <p:spPr>
            <a:xfrm>
              <a:off x="0" y="-57150"/>
              <a:ext cx="2744772" cy="152669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true" flipV="false" rot="0">
            <a:off x="10722983" y="-369962"/>
            <a:ext cx="4037087" cy="3222330"/>
          </a:xfrm>
          <a:custGeom>
            <a:avLst/>
            <a:gdLst/>
            <a:ahLst/>
            <a:cxnLst/>
            <a:rect r="r" b="b" t="t" l="l"/>
            <a:pathLst>
              <a:path h="3222330" w="4037087">
                <a:moveTo>
                  <a:pt x="4037087" y="0"/>
                </a:moveTo>
                <a:lnTo>
                  <a:pt x="0" y="0"/>
                </a:lnTo>
                <a:lnTo>
                  <a:pt x="0" y="3222329"/>
                </a:lnTo>
                <a:lnTo>
                  <a:pt x="4037087" y="3222329"/>
                </a:lnTo>
                <a:lnTo>
                  <a:pt x="403708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538818">
            <a:off x="-1625838" y="-188520"/>
            <a:ext cx="4371276" cy="6081776"/>
          </a:xfrm>
          <a:custGeom>
            <a:avLst/>
            <a:gdLst/>
            <a:ahLst/>
            <a:cxnLst/>
            <a:rect r="r" b="b" t="t" l="l"/>
            <a:pathLst>
              <a:path h="6081776" w="4371276">
                <a:moveTo>
                  <a:pt x="0" y="0"/>
                </a:moveTo>
                <a:lnTo>
                  <a:pt x="4371276" y="0"/>
                </a:lnTo>
                <a:lnTo>
                  <a:pt x="4371276" y="6081775"/>
                </a:lnTo>
                <a:lnTo>
                  <a:pt x="0" y="6081775"/>
                </a:lnTo>
                <a:lnTo>
                  <a:pt x="0" y="0"/>
                </a:lnTo>
                <a:close/>
              </a:path>
            </a:pathLst>
          </a:custGeom>
          <a:blipFill>
            <a:blip r:embed="rId4"/>
            <a:stretch>
              <a:fillRect l="0" t="0" r="0" b="0"/>
            </a:stretch>
          </a:blipFill>
        </p:spPr>
      </p:sp>
      <p:sp>
        <p:nvSpPr>
          <p:cNvPr name="Freeform 7" id="7"/>
          <p:cNvSpPr/>
          <p:nvPr/>
        </p:nvSpPr>
        <p:spPr>
          <a:xfrm flipH="false" flipV="false" rot="0">
            <a:off x="12102900" y="4752123"/>
            <a:ext cx="7177904" cy="6101218"/>
          </a:xfrm>
          <a:custGeom>
            <a:avLst/>
            <a:gdLst/>
            <a:ahLst/>
            <a:cxnLst/>
            <a:rect r="r" b="b" t="t" l="l"/>
            <a:pathLst>
              <a:path h="6101218" w="7177904">
                <a:moveTo>
                  <a:pt x="0" y="0"/>
                </a:moveTo>
                <a:lnTo>
                  <a:pt x="7177904" y="0"/>
                </a:lnTo>
                <a:lnTo>
                  <a:pt x="7177904" y="6101219"/>
                </a:lnTo>
                <a:lnTo>
                  <a:pt x="0" y="6101219"/>
                </a:lnTo>
                <a:lnTo>
                  <a:pt x="0" y="0"/>
                </a:lnTo>
                <a:close/>
              </a:path>
            </a:pathLst>
          </a:custGeom>
          <a:blipFill>
            <a:blip r:embed="rId5"/>
            <a:stretch>
              <a:fillRect l="0" t="0" r="0" b="0"/>
            </a:stretch>
          </a:blipFill>
        </p:spPr>
      </p:sp>
      <p:sp>
        <p:nvSpPr>
          <p:cNvPr name="TextBox 8" id="8"/>
          <p:cNvSpPr txBox="true"/>
          <p:nvPr/>
        </p:nvSpPr>
        <p:spPr>
          <a:xfrm rot="0">
            <a:off x="559800" y="2072912"/>
            <a:ext cx="15362274" cy="1311208"/>
          </a:xfrm>
          <a:prstGeom prst="rect">
            <a:avLst/>
          </a:prstGeom>
        </p:spPr>
        <p:txBody>
          <a:bodyPr anchor="t" rtlCol="false" tIns="0" lIns="0" bIns="0" rIns="0">
            <a:spAutoFit/>
          </a:bodyPr>
          <a:lstStyle/>
          <a:p>
            <a:pPr algn="l">
              <a:lnSpc>
                <a:spcPts val="9699"/>
              </a:lnSpc>
            </a:pPr>
            <a:r>
              <a:rPr lang="en-US" sz="9999">
                <a:solidFill>
                  <a:srgbClr val="FFFFFF"/>
                </a:solidFill>
                <a:latin typeface="BM Hanna"/>
                <a:ea typeface="BM Hanna"/>
                <a:cs typeface="BM Hanna"/>
                <a:sym typeface="BM Hanna"/>
              </a:rPr>
              <a:t>CONCENSUS MECHANISM</a:t>
            </a:r>
          </a:p>
        </p:txBody>
      </p:sp>
      <p:sp>
        <p:nvSpPr>
          <p:cNvPr name="TextBox 9" id="9"/>
          <p:cNvSpPr txBox="true"/>
          <p:nvPr/>
        </p:nvSpPr>
        <p:spPr>
          <a:xfrm rot="0">
            <a:off x="1978498" y="4498392"/>
            <a:ext cx="8521960" cy="4666589"/>
          </a:xfrm>
          <a:prstGeom prst="rect">
            <a:avLst/>
          </a:prstGeom>
        </p:spPr>
        <p:txBody>
          <a:bodyPr anchor="t" rtlCol="false" tIns="0" lIns="0" bIns="0" rIns="0">
            <a:spAutoFit/>
          </a:bodyPr>
          <a:lstStyle/>
          <a:p>
            <a:pPr algn="just">
              <a:lnSpc>
                <a:spcPts val="3749"/>
              </a:lnSpc>
            </a:pPr>
            <a:r>
              <a:rPr lang="en-US" b="true" sz="2499">
                <a:solidFill>
                  <a:srgbClr val="000000"/>
                </a:solidFill>
                <a:latin typeface="Poppins Medium"/>
                <a:ea typeface="Poppins Medium"/>
                <a:cs typeface="Poppins Medium"/>
                <a:sym typeface="Poppins Medium"/>
              </a:rPr>
              <a:t>Consensus mechanisms are crucial methods used in blockchain networks to validate transactions and maintain security without central authorities, with Proof of Work (PoW) and Proof of Stake (PoS) being two primary examples. PoW, used by Bitcoin, relies on solving complex puzzles and is energy-intensive, while PoS, a more eco-friendly alternative, selects validators based on the amount of cryptocurrency they hold or "stake," both aiming to keep the blockchain secure and reliable.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grpSp>
        <p:nvGrpSpPr>
          <p:cNvPr name="Group 3" id="3"/>
          <p:cNvGrpSpPr/>
          <p:nvPr/>
        </p:nvGrpSpPr>
        <p:grpSpPr>
          <a:xfrm rot="0">
            <a:off x="8004492" y="293798"/>
            <a:ext cx="9393142" cy="9865952"/>
            <a:chOff x="0" y="0"/>
            <a:chExt cx="2473914" cy="2598440"/>
          </a:xfrm>
        </p:grpSpPr>
        <p:sp>
          <p:nvSpPr>
            <p:cNvPr name="Freeform 4" id="4"/>
            <p:cNvSpPr/>
            <p:nvPr/>
          </p:nvSpPr>
          <p:spPr>
            <a:xfrm flipH="false" flipV="false" rot="0">
              <a:off x="0" y="0"/>
              <a:ext cx="2473914" cy="2598440"/>
            </a:xfrm>
            <a:custGeom>
              <a:avLst/>
              <a:gdLst/>
              <a:ahLst/>
              <a:cxnLst/>
              <a:rect r="r" b="b" t="t" l="l"/>
              <a:pathLst>
                <a:path h="2598440" w="2473914">
                  <a:moveTo>
                    <a:pt x="34617" y="0"/>
                  </a:moveTo>
                  <a:lnTo>
                    <a:pt x="2439297" y="0"/>
                  </a:lnTo>
                  <a:cubicBezTo>
                    <a:pt x="2458415" y="0"/>
                    <a:pt x="2473914" y="15498"/>
                    <a:pt x="2473914" y="34617"/>
                  </a:cubicBezTo>
                  <a:lnTo>
                    <a:pt x="2473914" y="2563823"/>
                  </a:lnTo>
                  <a:cubicBezTo>
                    <a:pt x="2473914" y="2582942"/>
                    <a:pt x="2458415" y="2598440"/>
                    <a:pt x="2439297" y="2598440"/>
                  </a:cubicBezTo>
                  <a:lnTo>
                    <a:pt x="34617" y="2598440"/>
                  </a:lnTo>
                  <a:cubicBezTo>
                    <a:pt x="15498" y="2598440"/>
                    <a:pt x="0" y="2582942"/>
                    <a:pt x="0" y="2563823"/>
                  </a:cubicBezTo>
                  <a:lnTo>
                    <a:pt x="0" y="34617"/>
                  </a:lnTo>
                  <a:cubicBezTo>
                    <a:pt x="0" y="15498"/>
                    <a:pt x="15498" y="0"/>
                    <a:pt x="34617" y="0"/>
                  </a:cubicBezTo>
                  <a:close/>
                </a:path>
              </a:pathLst>
            </a:custGeom>
            <a:solidFill>
              <a:srgbClr val="FFCE32"/>
            </a:solidFill>
          </p:spPr>
        </p:sp>
        <p:sp>
          <p:nvSpPr>
            <p:cNvPr name="TextBox 5" id="5"/>
            <p:cNvSpPr txBox="true"/>
            <p:nvPr/>
          </p:nvSpPr>
          <p:spPr>
            <a:xfrm>
              <a:off x="0" y="-57150"/>
              <a:ext cx="2473914" cy="2655590"/>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true" flipV="false" rot="0">
            <a:off x="5809230" y="3430608"/>
            <a:ext cx="2431158" cy="1940506"/>
          </a:xfrm>
          <a:custGeom>
            <a:avLst/>
            <a:gdLst/>
            <a:ahLst/>
            <a:cxnLst/>
            <a:rect r="r" b="b" t="t" l="l"/>
            <a:pathLst>
              <a:path h="1940506" w="2431158">
                <a:moveTo>
                  <a:pt x="2431159" y="0"/>
                </a:moveTo>
                <a:lnTo>
                  <a:pt x="0" y="0"/>
                </a:lnTo>
                <a:lnTo>
                  <a:pt x="0" y="1940507"/>
                </a:lnTo>
                <a:lnTo>
                  <a:pt x="2431159" y="1940507"/>
                </a:lnTo>
                <a:lnTo>
                  <a:pt x="243115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28700" y="3205134"/>
            <a:ext cx="5638095" cy="6732053"/>
          </a:xfrm>
          <a:custGeom>
            <a:avLst/>
            <a:gdLst/>
            <a:ahLst/>
            <a:cxnLst/>
            <a:rect r="r" b="b" t="t" l="l"/>
            <a:pathLst>
              <a:path h="6732053" w="5638095">
                <a:moveTo>
                  <a:pt x="0" y="0"/>
                </a:moveTo>
                <a:lnTo>
                  <a:pt x="5638095" y="0"/>
                </a:lnTo>
                <a:lnTo>
                  <a:pt x="5638095" y="6732054"/>
                </a:lnTo>
                <a:lnTo>
                  <a:pt x="0" y="6732054"/>
                </a:lnTo>
                <a:lnTo>
                  <a:pt x="0" y="0"/>
                </a:lnTo>
                <a:close/>
              </a:path>
            </a:pathLst>
          </a:custGeom>
          <a:blipFill>
            <a:blip r:embed="rId5"/>
            <a:stretch>
              <a:fillRect l="0" t="0" r="0" b="0"/>
            </a:stretch>
          </a:blipFill>
        </p:spPr>
      </p:sp>
      <p:sp>
        <p:nvSpPr>
          <p:cNvPr name="Freeform 8" id="8"/>
          <p:cNvSpPr/>
          <p:nvPr/>
        </p:nvSpPr>
        <p:spPr>
          <a:xfrm flipH="false" flipV="false" rot="0">
            <a:off x="-1246948" y="-961606"/>
            <a:ext cx="5984537" cy="5954614"/>
          </a:xfrm>
          <a:custGeom>
            <a:avLst/>
            <a:gdLst/>
            <a:ahLst/>
            <a:cxnLst/>
            <a:rect r="r" b="b" t="t" l="l"/>
            <a:pathLst>
              <a:path h="5954614" w="5984537">
                <a:moveTo>
                  <a:pt x="0" y="0"/>
                </a:moveTo>
                <a:lnTo>
                  <a:pt x="5984537" y="0"/>
                </a:lnTo>
                <a:lnTo>
                  <a:pt x="5984537" y="5954614"/>
                </a:lnTo>
                <a:lnTo>
                  <a:pt x="0" y="5954614"/>
                </a:lnTo>
                <a:lnTo>
                  <a:pt x="0" y="0"/>
                </a:lnTo>
                <a:close/>
              </a:path>
            </a:pathLst>
          </a:custGeom>
          <a:blipFill>
            <a:blip r:embed="rId6"/>
            <a:stretch>
              <a:fillRect l="0" t="0" r="0" b="0"/>
            </a:stretch>
          </a:blipFill>
        </p:spPr>
      </p:sp>
      <p:sp>
        <p:nvSpPr>
          <p:cNvPr name="TextBox 9" id="9"/>
          <p:cNvSpPr txBox="true"/>
          <p:nvPr/>
        </p:nvSpPr>
        <p:spPr>
          <a:xfrm rot="0">
            <a:off x="8620649" y="1125960"/>
            <a:ext cx="8160829" cy="2539867"/>
          </a:xfrm>
          <a:prstGeom prst="rect">
            <a:avLst/>
          </a:prstGeom>
        </p:spPr>
        <p:txBody>
          <a:bodyPr anchor="t" rtlCol="false" tIns="0" lIns="0" bIns="0" rIns="0">
            <a:spAutoFit/>
          </a:bodyPr>
          <a:lstStyle/>
          <a:p>
            <a:pPr algn="l">
              <a:lnSpc>
                <a:spcPts val="9699"/>
              </a:lnSpc>
            </a:pPr>
            <a:r>
              <a:rPr lang="en-US" sz="9999">
                <a:solidFill>
                  <a:srgbClr val="000000"/>
                </a:solidFill>
                <a:latin typeface="BM Hanna"/>
                <a:ea typeface="BM Hanna"/>
                <a:cs typeface="BM Hanna"/>
                <a:sym typeface="BM Hanna"/>
              </a:rPr>
              <a:t>SMART CONTRACTS</a:t>
            </a:r>
          </a:p>
        </p:txBody>
      </p:sp>
      <p:sp>
        <p:nvSpPr>
          <p:cNvPr name="TextBox 10" id="10"/>
          <p:cNvSpPr txBox="true"/>
          <p:nvPr/>
        </p:nvSpPr>
        <p:spPr>
          <a:xfrm rot="0">
            <a:off x="8620649" y="4245699"/>
            <a:ext cx="7599867" cy="5133248"/>
          </a:xfrm>
          <a:prstGeom prst="rect">
            <a:avLst/>
          </a:prstGeom>
        </p:spPr>
        <p:txBody>
          <a:bodyPr anchor="t" rtlCol="false" tIns="0" lIns="0" bIns="0" rIns="0">
            <a:spAutoFit/>
          </a:bodyPr>
          <a:lstStyle/>
          <a:p>
            <a:pPr algn="just">
              <a:lnSpc>
                <a:spcPts val="3749"/>
              </a:lnSpc>
            </a:pPr>
            <a:r>
              <a:rPr lang="en-US" b="true" sz="2499">
                <a:solidFill>
                  <a:srgbClr val="000000"/>
                </a:solidFill>
                <a:latin typeface="Poppins Medium"/>
                <a:ea typeface="Poppins Medium"/>
                <a:cs typeface="Poppins Medium"/>
                <a:sym typeface="Poppins Medium"/>
              </a:rPr>
              <a:t>Smart contracts are self-executing agreements written in code that automatically execute when predefined conditions are met, operating on blockchain technology to ensure transparency and remove the need for intermediaries. They have wide-ranging applications across various industries, including finance, insurance, and real estate, offering the potential to simplify complex processes and reduce the reliance on middlemen in transactions.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45DE6">
                <a:alpha val="100000"/>
              </a:srgbClr>
            </a:gs>
            <a:gs pos="100000">
              <a:srgbClr val="004AAD">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682866" y="1342303"/>
            <a:ext cx="10166044" cy="8229600"/>
            <a:chOff x="0" y="0"/>
            <a:chExt cx="2677477" cy="2167467"/>
          </a:xfrm>
        </p:grpSpPr>
        <p:sp>
          <p:nvSpPr>
            <p:cNvPr name="Freeform 3" id="3"/>
            <p:cNvSpPr/>
            <p:nvPr/>
          </p:nvSpPr>
          <p:spPr>
            <a:xfrm flipH="false" flipV="false" rot="0">
              <a:off x="0" y="0"/>
              <a:ext cx="2677476" cy="2167467"/>
            </a:xfrm>
            <a:custGeom>
              <a:avLst/>
              <a:gdLst/>
              <a:ahLst/>
              <a:cxnLst/>
              <a:rect r="r" b="b" t="t" l="l"/>
              <a:pathLst>
                <a:path h="2167467" w="2677476">
                  <a:moveTo>
                    <a:pt x="31985" y="0"/>
                  </a:moveTo>
                  <a:lnTo>
                    <a:pt x="2645491" y="0"/>
                  </a:lnTo>
                  <a:cubicBezTo>
                    <a:pt x="2663156" y="0"/>
                    <a:pt x="2677476" y="14320"/>
                    <a:pt x="2677476" y="31985"/>
                  </a:cubicBezTo>
                  <a:lnTo>
                    <a:pt x="2677476" y="2135482"/>
                  </a:lnTo>
                  <a:cubicBezTo>
                    <a:pt x="2677476" y="2143965"/>
                    <a:pt x="2674107" y="2152100"/>
                    <a:pt x="2668108" y="2158099"/>
                  </a:cubicBezTo>
                  <a:cubicBezTo>
                    <a:pt x="2662110" y="2164097"/>
                    <a:pt x="2653974" y="2167467"/>
                    <a:pt x="2645491" y="2167467"/>
                  </a:cubicBezTo>
                  <a:lnTo>
                    <a:pt x="31985" y="2167467"/>
                  </a:lnTo>
                  <a:cubicBezTo>
                    <a:pt x="23502" y="2167467"/>
                    <a:pt x="15367" y="2164097"/>
                    <a:pt x="9368" y="2158099"/>
                  </a:cubicBezTo>
                  <a:cubicBezTo>
                    <a:pt x="3370" y="2152100"/>
                    <a:pt x="0" y="2143965"/>
                    <a:pt x="0" y="2135482"/>
                  </a:cubicBezTo>
                  <a:lnTo>
                    <a:pt x="0" y="31985"/>
                  </a:lnTo>
                  <a:cubicBezTo>
                    <a:pt x="0" y="23502"/>
                    <a:pt x="3370" y="15367"/>
                    <a:pt x="9368" y="9368"/>
                  </a:cubicBezTo>
                  <a:cubicBezTo>
                    <a:pt x="15367" y="3370"/>
                    <a:pt x="23502" y="0"/>
                    <a:pt x="31985" y="0"/>
                  </a:cubicBezTo>
                  <a:close/>
                </a:path>
              </a:pathLst>
            </a:custGeom>
            <a:solidFill>
              <a:srgbClr val="FFCE32"/>
            </a:solidFill>
          </p:spPr>
        </p:sp>
        <p:sp>
          <p:nvSpPr>
            <p:cNvPr name="TextBox 4" id="4"/>
            <p:cNvSpPr txBox="true"/>
            <p:nvPr/>
          </p:nvSpPr>
          <p:spPr>
            <a:xfrm>
              <a:off x="0" y="-57150"/>
              <a:ext cx="2677477" cy="2224617"/>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1100576">
            <a:off x="10077043" y="253612"/>
            <a:ext cx="7892701" cy="9258300"/>
          </a:xfrm>
          <a:custGeom>
            <a:avLst/>
            <a:gdLst/>
            <a:ahLst/>
            <a:cxnLst/>
            <a:rect r="r" b="b" t="t" l="l"/>
            <a:pathLst>
              <a:path h="9258300" w="7892701">
                <a:moveTo>
                  <a:pt x="0" y="0"/>
                </a:moveTo>
                <a:lnTo>
                  <a:pt x="7892701" y="0"/>
                </a:lnTo>
                <a:lnTo>
                  <a:pt x="7892701" y="9258300"/>
                </a:lnTo>
                <a:lnTo>
                  <a:pt x="0" y="9258300"/>
                </a:lnTo>
                <a:lnTo>
                  <a:pt x="0" y="0"/>
                </a:lnTo>
                <a:close/>
              </a:path>
            </a:pathLst>
          </a:custGeom>
          <a:blipFill>
            <a:blip r:embed="rId2"/>
            <a:stretch>
              <a:fillRect l="0" t="0" r="0" b="0"/>
            </a:stretch>
          </a:blipFill>
        </p:spPr>
      </p:sp>
      <p:sp>
        <p:nvSpPr>
          <p:cNvPr name="TextBox 6" id="6"/>
          <p:cNvSpPr txBox="true"/>
          <p:nvPr/>
        </p:nvSpPr>
        <p:spPr>
          <a:xfrm rot="0">
            <a:off x="1266991" y="1868788"/>
            <a:ext cx="4498896" cy="1186881"/>
          </a:xfrm>
          <a:prstGeom prst="rect">
            <a:avLst/>
          </a:prstGeom>
        </p:spPr>
        <p:txBody>
          <a:bodyPr anchor="t" rtlCol="false" tIns="0" lIns="0" bIns="0" rIns="0">
            <a:spAutoFit/>
          </a:bodyPr>
          <a:lstStyle/>
          <a:p>
            <a:pPr algn="l">
              <a:lnSpc>
                <a:spcPts val="8730"/>
              </a:lnSpc>
            </a:pPr>
            <a:r>
              <a:rPr lang="en-US" sz="9000">
                <a:solidFill>
                  <a:srgbClr val="000000"/>
                </a:solidFill>
                <a:latin typeface="BM Hanna"/>
                <a:ea typeface="BM Hanna"/>
                <a:cs typeface="BM Hanna"/>
                <a:sym typeface="BM Hanna"/>
              </a:rPr>
              <a:t>TOKENS</a:t>
            </a:r>
          </a:p>
        </p:txBody>
      </p:sp>
      <p:sp>
        <p:nvSpPr>
          <p:cNvPr name="TextBox 7" id="7"/>
          <p:cNvSpPr txBox="true"/>
          <p:nvPr/>
        </p:nvSpPr>
        <p:spPr>
          <a:xfrm rot="0">
            <a:off x="1266991" y="3512407"/>
            <a:ext cx="7553755" cy="4199930"/>
          </a:xfrm>
          <a:prstGeom prst="rect">
            <a:avLst/>
          </a:prstGeom>
        </p:spPr>
        <p:txBody>
          <a:bodyPr anchor="t" rtlCol="false" tIns="0" lIns="0" bIns="0" rIns="0">
            <a:spAutoFit/>
          </a:bodyPr>
          <a:lstStyle/>
          <a:p>
            <a:pPr algn="l">
              <a:lnSpc>
                <a:spcPts val="3749"/>
              </a:lnSpc>
            </a:pPr>
            <a:r>
              <a:rPr lang="en-US" sz="2499" b="true">
                <a:solidFill>
                  <a:srgbClr val="000000"/>
                </a:solidFill>
                <a:latin typeface="Poppins Medium"/>
                <a:ea typeface="Poppins Medium"/>
                <a:cs typeface="Poppins Medium"/>
                <a:sym typeface="Poppins Medium"/>
              </a:rPr>
              <a:t>Tokens are digital assets on the blockchain representing various things from money to property, used for transactions, voting, or as collectibles like NFTs. The lesson covers three main types: utility tokens for accessing products or services, security tokens tied to investments, and NFTs representing unique digital items, all of which enable new ways to interact with digital assets securely.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45DE6">
                <a:alpha val="100000"/>
              </a:srgbClr>
            </a:gs>
            <a:gs pos="100000">
              <a:srgbClr val="004AAD">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2783095" y="3651800"/>
            <a:ext cx="12721810" cy="6738365"/>
            <a:chOff x="0" y="0"/>
            <a:chExt cx="3350600" cy="1774713"/>
          </a:xfrm>
        </p:grpSpPr>
        <p:sp>
          <p:nvSpPr>
            <p:cNvPr name="Freeform 3" id="3"/>
            <p:cNvSpPr/>
            <p:nvPr/>
          </p:nvSpPr>
          <p:spPr>
            <a:xfrm flipH="false" flipV="false" rot="0">
              <a:off x="0" y="0"/>
              <a:ext cx="3350600" cy="1774713"/>
            </a:xfrm>
            <a:custGeom>
              <a:avLst/>
              <a:gdLst/>
              <a:ahLst/>
              <a:cxnLst/>
              <a:rect r="r" b="b" t="t" l="l"/>
              <a:pathLst>
                <a:path h="1774713" w="3350600">
                  <a:moveTo>
                    <a:pt x="25559" y="0"/>
                  </a:moveTo>
                  <a:lnTo>
                    <a:pt x="3325041" y="0"/>
                  </a:lnTo>
                  <a:cubicBezTo>
                    <a:pt x="3331819" y="0"/>
                    <a:pt x="3338321" y="2693"/>
                    <a:pt x="3343114" y="7486"/>
                  </a:cubicBezTo>
                  <a:cubicBezTo>
                    <a:pt x="3347907" y="12279"/>
                    <a:pt x="3350600" y="18781"/>
                    <a:pt x="3350600" y="25559"/>
                  </a:cubicBezTo>
                  <a:lnTo>
                    <a:pt x="3350600" y="1749154"/>
                  </a:lnTo>
                  <a:cubicBezTo>
                    <a:pt x="3350600" y="1763270"/>
                    <a:pt x="3339157" y="1774713"/>
                    <a:pt x="3325041" y="1774713"/>
                  </a:cubicBezTo>
                  <a:lnTo>
                    <a:pt x="25559" y="1774713"/>
                  </a:lnTo>
                  <a:cubicBezTo>
                    <a:pt x="11443" y="1774713"/>
                    <a:pt x="0" y="1763270"/>
                    <a:pt x="0" y="1749154"/>
                  </a:cubicBezTo>
                  <a:lnTo>
                    <a:pt x="0" y="25559"/>
                  </a:lnTo>
                  <a:cubicBezTo>
                    <a:pt x="0" y="11443"/>
                    <a:pt x="11443" y="0"/>
                    <a:pt x="25559" y="0"/>
                  </a:cubicBezTo>
                  <a:close/>
                </a:path>
              </a:pathLst>
            </a:custGeom>
            <a:solidFill>
              <a:srgbClr val="FFCE32"/>
            </a:solidFill>
          </p:spPr>
        </p:sp>
        <p:sp>
          <p:nvSpPr>
            <p:cNvPr name="TextBox 4" id="4"/>
            <p:cNvSpPr txBox="true"/>
            <p:nvPr/>
          </p:nvSpPr>
          <p:spPr>
            <a:xfrm>
              <a:off x="0" y="-57150"/>
              <a:ext cx="3350600" cy="1831863"/>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2975130" y="2696543"/>
            <a:ext cx="5894451" cy="8229600"/>
          </a:xfrm>
          <a:custGeom>
            <a:avLst/>
            <a:gdLst/>
            <a:ahLst/>
            <a:cxnLst/>
            <a:rect r="r" b="b" t="t" l="l"/>
            <a:pathLst>
              <a:path h="8229600" w="5894451">
                <a:moveTo>
                  <a:pt x="0" y="0"/>
                </a:moveTo>
                <a:lnTo>
                  <a:pt x="5894451" y="0"/>
                </a:lnTo>
                <a:lnTo>
                  <a:pt x="5894451" y="8229600"/>
                </a:lnTo>
                <a:lnTo>
                  <a:pt x="0" y="8229600"/>
                </a:lnTo>
                <a:lnTo>
                  <a:pt x="0" y="0"/>
                </a:lnTo>
                <a:close/>
              </a:path>
            </a:pathLst>
          </a:custGeom>
          <a:blipFill>
            <a:blip r:embed="rId2"/>
            <a:stretch>
              <a:fillRect l="0" t="0" r="0" b="0"/>
            </a:stretch>
          </a:blipFill>
        </p:spPr>
      </p:sp>
      <p:sp>
        <p:nvSpPr>
          <p:cNvPr name="Freeform 6" id="6"/>
          <p:cNvSpPr/>
          <p:nvPr/>
        </p:nvSpPr>
        <p:spPr>
          <a:xfrm flipH="true" flipV="false" rot="0">
            <a:off x="-290399" y="1028700"/>
            <a:ext cx="4685009" cy="4861229"/>
          </a:xfrm>
          <a:custGeom>
            <a:avLst/>
            <a:gdLst/>
            <a:ahLst/>
            <a:cxnLst/>
            <a:rect r="r" b="b" t="t" l="l"/>
            <a:pathLst>
              <a:path h="4861229" w="4685009">
                <a:moveTo>
                  <a:pt x="4685009" y="0"/>
                </a:moveTo>
                <a:lnTo>
                  <a:pt x="0" y="0"/>
                </a:lnTo>
                <a:lnTo>
                  <a:pt x="0" y="4861229"/>
                </a:lnTo>
                <a:lnTo>
                  <a:pt x="4685009" y="4861229"/>
                </a:lnTo>
                <a:lnTo>
                  <a:pt x="4685009" y="0"/>
                </a:lnTo>
                <a:close/>
              </a:path>
            </a:pathLst>
          </a:custGeom>
          <a:blipFill>
            <a:blip r:embed="rId3"/>
            <a:stretch>
              <a:fillRect l="0" t="0" r="0" b="0"/>
            </a:stretch>
          </a:blipFill>
        </p:spPr>
      </p:sp>
      <p:sp>
        <p:nvSpPr>
          <p:cNvPr name="TextBox 7" id="7"/>
          <p:cNvSpPr txBox="true"/>
          <p:nvPr/>
        </p:nvSpPr>
        <p:spPr>
          <a:xfrm rot="0">
            <a:off x="3022868" y="846304"/>
            <a:ext cx="12242263" cy="2539867"/>
          </a:xfrm>
          <a:prstGeom prst="rect">
            <a:avLst/>
          </a:prstGeom>
        </p:spPr>
        <p:txBody>
          <a:bodyPr anchor="t" rtlCol="false" tIns="0" lIns="0" bIns="0" rIns="0">
            <a:spAutoFit/>
          </a:bodyPr>
          <a:lstStyle/>
          <a:p>
            <a:pPr algn="ctr">
              <a:lnSpc>
                <a:spcPts val="9699"/>
              </a:lnSpc>
            </a:pPr>
            <a:r>
              <a:rPr lang="en-US" sz="9999">
                <a:solidFill>
                  <a:srgbClr val="FFFFFF"/>
                </a:solidFill>
                <a:latin typeface="BM Hanna"/>
                <a:ea typeface="BM Hanna"/>
                <a:cs typeface="BM Hanna"/>
                <a:sym typeface="BM Hanna"/>
              </a:rPr>
              <a:t>WHY DO WE NEED BLOCKCHAIN?</a:t>
            </a:r>
          </a:p>
        </p:txBody>
      </p:sp>
      <p:sp>
        <p:nvSpPr>
          <p:cNvPr name="TextBox 8" id="8"/>
          <p:cNvSpPr txBox="true"/>
          <p:nvPr/>
        </p:nvSpPr>
        <p:spPr>
          <a:xfrm rot="0">
            <a:off x="4394610" y="4106332"/>
            <a:ext cx="8290464" cy="5715000"/>
          </a:xfrm>
          <a:prstGeom prst="rect">
            <a:avLst/>
          </a:prstGeom>
        </p:spPr>
        <p:txBody>
          <a:bodyPr anchor="t" rtlCol="false" tIns="0" lIns="0" bIns="0" rIns="0">
            <a:spAutoFit/>
          </a:bodyPr>
          <a:lstStyle/>
          <a:p>
            <a:pPr algn="just">
              <a:lnSpc>
                <a:spcPts val="4500"/>
              </a:lnSpc>
            </a:pPr>
            <a:r>
              <a:rPr lang="en-US" b="true" sz="3000">
                <a:solidFill>
                  <a:srgbClr val="000000"/>
                </a:solidFill>
                <a:latin typeface="Poppins Medium"/>
                <a:ea typeface="Poppins Medium"/>
                <a:cs typeface="Poppins Medium"/>
                <a:sym typeface="Poppins Medium"/>
              </a:rPr>
              <a:t>Tokens are digital assets on the blockchain that can represent various things like money or property. The lesson covers different types of tokens, including utility tokens (for accessing products or services), security tokens (investment-like assets), and NFTs (unique digital items). It emphasizes how tokens enable new ways of interacting with digital assets securely in various applications.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DAGT3UGm5NI</dc:identifier>
  <dcterms:modified xsi:type="dcterms:W3CDTF">2011-08-01T06:04:30Z</dcterms:modified>
  <cp:revision>1</cp:revision>
  <dc:title>Blue and Yellow Illustrative Digital Education Presentation</dc:title>
</cp:coreProperties>
</file>